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1"/>
    <p:sldMasterId id="2147483842" r:id="rId2"/>
    <p:sldMasterId id="2147483919" r:id="rId3"/>
    <p:sldMasterId id="2147483848" r:id="rId4"/>
  </p:sldMasterIdLst>
  <p:notesMasterIdLst>
    <p:notesMasterId r:id="rId55"/>
  </p:notesMasterIdLst>
  <p:handoutMasterIdLst>
    <p:handoutMasterId r:id="rId56"/>
  </p:handoutMasterIdLst>
  <p:sldIdLst>
    <p:sldId id="306" r:id="rId5"/>
    <p:sldId id="272" r:id="rId6"/>
    <p:sldId id="396" r:id="rId7"/>
    <p:sldId id="383" r:id="rId8"/>
    <p:sldId id="351" r:id="rId9"/>
    <p:sldId id="350" r:id="rId10"/>
    <p:sldId id="370" r:id="rId11"/>
    <p:sldId id="397" r:id="rId12"/>
    <p:sldId id="352" r:id="rId13"/>
    <p:sldId id="371" r:id="rId14"/>
    <p:sldId id="353" r:id="rId15"/>
    <p:sldId id="355" r:id="rId16"/>
    <p:sldId id="372" r:id="rId17"/>
    <p:sldId id="398" r:id="rId18"/>
    <p:sldId id="356" r:id="rId19"/>
    <p:sldId id="374" r:id="rId20"/>
    <p:sldId id="381" r:id="rId21"/>
    <p:sldId id="382" r:id="rId22"/>
    <p:sldId id="399" r:id="rId23"/>
    <p:sldId id="400" r:id="rId24"/>
    <p:sldId id="401" r:id="rId25"/>
    <p:sldId id="419" r:id="rId26"/>
    <p:sldId id="402" r:id="rId27"/>
    <p:sldId id="405" r:id="rId28"/>
    <p:sldId id="361" r:id="rId29"/>
    <p:sldId id="378" r:id="rId30"/>
    <p:sldId id="379" r:id="rId31"/>
    <p:sldId id="380" r:id="rId32"/>
    <p:sldId id="362" r:id="rId33"/>
    <p:sldId id="364" r:id="rId34"/>
    <p:sldId id="385" r:id="rId35"/>
    <p:sldId id="386" r:id="rId36"/>
    <p:sldId id="387" r:id="rId37"/>
    <p:sldId id="389" r:id="rId38"/>
    <p:sldId id="388" r:id="rId39"/>
    <p:sldId id="390" r:id="rId40"/>
    <p:sldId id="391" r:id="rId41"/>
    <p:sldId id="406" r:id="rId42"/>
    <p:sldId id="408" r:id="rId43"/>
    <p:sldId id="409" r:id="rId44"/>
    <p:sldId id="410" r:id="rId45"/>
    <p:sldId id="411" r:id="rId46"/>
    <p:sldId id="412" r:id="rId47"/>
    <p:sldId id="416" r:id="rId48"/>
    <p:sldId id="414" r:id="rId49"/>
    <p:sldId id="413" r:id="rId50"/>
    <p:sldId id="415" r:id="rId51"/>
    <p:sldId id="417" r:id="rId52"/>
    <p:sldId id="418" r:id="rId53"/>
    <p:sldId id="295" r:id="rId54"/>
  </p:sldIdLst>
  <p:sldSz cx="12195175" cy="6859588"/>
  <p:notesSz cx="6858000" cy="9144000"/>
  <p:custDataLst>
    <p:tags r:id="rId57"/>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4388" algn="l" rtl="0" fontAlgn="base">
      <a:spcBef>
        <a:spcPct val="0"/>
      </a:spcBef>
      <a:spcAft>
        <a:spcPct val="0"/>
      </a:spcAft>
      <a:defRPr kern="1200">
        <a:solidFill>
          <a:schemeClr val="tx1"/>
        </a:solidFill>
        <a:latin typeface="Calibri" pitchFamily="34" charset="0"/>
        <a:ea typeface="宋体" charset="-122"/>
        <a:cs typeface="+mn-cs"/>
      </a:defRPr>
    </a:lvl2pPr>
    <a:lvl3pPr marL="1088776" algn="l" rtl="0" fontAlgn="base">
      <a:spcBef>
        <a:spcPct val="0"/>
      </a:spcBef>
      <a:spcAft>
        <a:spcPct val="0"/>
      </a:spcAft>
      <a:defRPr kern="1200">
        <a:solidFill>
          <a:schemeClr val="tx1"/>
        </a:solidFill>
        <a:latin typeface="Calibri" pitchFamily="34" charset="0"/>
        <a:ea typeface="宋体" charset="-122"/>
        <a:cs typeface="+mn-cs"/>
      </a:defRPr>
    </a:lvl3pPr>
    <a:lvl4pPr marL="1633164" algn="l" rtl="0" fontAlgn="base">
      <a:spcBef>
        <a:spcPct val="0"/>
      </a:spcBef>
      <a:spcAft>
        <a:spcPct val="0"/>
      </a:spcAft>
      <a:defRPr kern="1200">
        <a:solidFill>
          <a:schemeClr val="tx1"/>
        </a:solidFill>
        <a:latin typeface="Calibri" pitchFamily="34" charset="0"/>
        <a:ea typeface="宋体" charset="-122"/>
        <a:cs typeface="+mn-cs"/>
      </a:defRPr>
    </a:lvl4pPr>
    <a:lvl5pPr marL="2177552" algn="l" rtl="0" fontAlgn="base">
      <a:spcBef>
        <a:spcPct val="0"/>
      </a:spcBef>
      <a:spcAft>
        <a:spcPct val="0"/>
      </a:spcAft>
      <a:defRPr kern="1200">
        <a:solidFill>
          <a:schemeClr val="tx1"/>
        </a:solidFill>
        <a:latin typeface="Calibri" pitchFamily="34" charset="0"/>
        <a:ea typeface="宋体" charset="-122"/>
        <a:cs typeface="+mn-cs"/>
      </a:defRPr>
    </a:lvl5pPr>
    <a:lvl6pPr marL="2721940" algn="l" defTabSz="1088776" rtl="0" eaLnBrk="1" latinLnBrk="0" hangingPunct="1">
      <a:defRPr kern="1200">
        <a:solidFill>
          <a:schemeClr val="tx1"/>
        </a:solidFill>
        <a:latin typeface="Calibri" pitchFamily="34" charset="0"/>
        <a:ea typeface="宋体" charset="-122"/>
        <a:cs typeface="+mn-cs"/>
      </a:defRPr>
    </a:lvl6pPr>
    <a:lvl7pPr marL="3266328" algn="l" defTabSz="1088776" rtl="0" eaLnBrk="1" latinLnBrk="0" hangingPunct="1">
      <a:defRPr kern="1200">
        <a:solidFill>
          <a:schemeClr val="tx1"/>
        </a:solidFill>
        <a:latin typeface="Calibri" pitchFamily="34" charset="0"/>
        <a:ea typeface="宋体" charset="-122"/>
        <a:cs typeface="+mn-cs"/>
      </a:defRPr>
    </a:lvl7pPr>
    <a:lvl8pPr marL="3810716" algn="l" defTabSz="1088776" rtl="0" eaLnBrk="1" latinLnBrk="0" hangingPunct="1">
      <a:defRPr kern="1200">
        <a:solidFill>
          <a:schemeClr val="tx1"/>
        </a:solidFill>
        <a:latin typeface="Calibri" pitchFamily="34" charset="0"/>
        <a:ea typeface="宋体" charset="-122"/>
        <a:cs typeface="+mn-cs"/>
      </a:defRPr>
    </a:lvl8pPr>
    <a:lvl9pPr marL="4355104" algn="l" defTabSz="1088776"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436">
          <p15:clr>
            <a:srgbClr val="A4A3A4"/>
          </p15:clr>
        </p15:guide>
        <p15:guide id="2" orient="horz" pos="618">
          <p15:clr>
            <a:srgbClr val="A4A3A4"/>
          </p15:clr>
        </p15:guide>
        <p15:guide id="3" orient="horz" pos="845">
          <p15:clr>
            <a:srgbClr val="A4A3A4"/>
          </p15:clr>
        </p15:guide>
        <p15:guide id="4" orient="horz" pos="2841">
          <p15:clr>
            <a:srgbClr val="A4A3A4"/>
          </p15:clr>
        </p15:guide>
        <p15:guide id="5" orient="horz" pos="4021">
          <p15:clr>
            <a:srgbClr val="A4A3A4"/>
          </p15:clr>
        </p15:guide>
        <p15:guide id="6" pos="7047">
          <p15:clr>
            <a:srgbClr val="A4A3A4"/>
          </p15:clr>
        </p15:guide>
        <p15:guide id="7" pos="6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4040"/>
    <a:srgbClr val="FFFF00"/>
    <a:srgbClr val="6699FF"/>
    <a:srgbClr val="7CBF33"/>
    <a:srgbClr val="FF9900"/>
    <a:srgbClr val="4790BD"/>
    <a:srgbClr val="595959"/>
    <a:srgbClr val="898989"/>
    <a:srgbClr val="E6E7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81682" autoAdjust="0"/>
  </p:normalViewPr>
  <p:slideViewPr>
    <p:cSldViewPr showGuides="1">
      <p:cViewPr varScale="1">
        <p:scale>
          <a:sx n="92" d="100"/>
          <a:sy n="92" d="100"/>
        </p:scale>
        <p:origin x="1548" y="90"/>
      </p:cViewPr>
      <p:guideLst>
        <p:guide orient="horz" pos="436"/>
        <p:guide orient="horz" pos="618"/>
        <p:guide orient="horz" pos="845"/>
        <p:guide orient="horz" pos="2841"/>
        <p:guide orient="horz" pos="4021"/>
        <p:guide pos="7047"/>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gs" Target="tags/tag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67413A7A-7526-4802-962C-A517EB91CD34}" type="datetimeFigureOut">
              <a:rPr lang="zh-CN" altLang="en-US"/>
              <a:pPr>
                <a:defRPr/>
              </a:pPr>
              <a:t>2024/1/8</a:t>
            </a:fld>
            <a:endParaRPr lang="en-US" altLang="zh-CN"/>
          </a:p>
        </p:txBody>
      </p:sp>
      <p:sp>
        <p:nvSpPr>
          <p:cNvPr id="2273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85B3D466-C7F0-48F4-8422-551DF7E90DB1}" type="slidenum">
              <a:rPr lang="zh-CN" altLang="en-US"/>
              <a:pPr>
                <a:defRPr/>
              </a:pPr>
              <a:t>‹#›</a:t>
            </a:fld>
            <a:endParaRPr lang="en-US" altLang="zh-CN"/>
          </a:p>
        </p:txBody>
      </p:sp>
    </p:spTree>
    <p:extLst>
      <p:ext uri="{BB962C8B-B14F-4D97-AF65-F5344CB8AC3E}">
        <p14:creationId xmlns:p14="http://schemas.microsoft.com/office/powerpoint/2010/main" val="3530170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104A3F-46B1-412B-9696-4EA1377EAD08}" type="datetimeFigureOut">
              <a:rPr lang="en-US" smtClean="0"/>
              <a:t>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FBD63-C8B2-4FA6-8C61-110D3AC9AEDF}" type="slidenum">
              <a:rPr lang="en-US" smtClean="0"/>
              <a:t>‹#›</a:t>
            </a:fld>
            <a:endParaRPr lang="en-US"/>
          </a:p>
        </p:txBody>
      </p:sp>
    </p:spTree>
    <p:extLst>
      <p:ext uri="{BB962C8B-B14F-4D97-AF65-F5344CB8AC3E}">
        <p14:creationId xmlns:p14="http://schemas.microsoft.com/office/powerpoint/2010/main" val="3554871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a:t>
            </a:fld>
            <a:endParaRPr lang="zh-CN" altLang="en-US"/>
          </a:p>
        </p:txBody>
      </p:sp>
    </p:spTree>
    <p:extLst>
      <p:ext uri="{BB962C8B-B14F-4D97-AF65-F5344CB8AC3E}">
        <p14:creationId xmlns:p14="http://schemas.microsoft.com/office/powerpoint/2010/main" val="86814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4</a:t>
            </a:fld>
            <a:endParaRPr lang="zh-CN" altLang="en-US"/>
          </a:p>
        </p:txBody>
      </p:sp>
    </p:spTree>
    <p:extLst>
      <p:ext uri="{BB962C8B-B14F-4D97-AF65-F5344CB8AC3E}">
        <p14:creationId xmlns:p14="http://schemas.microsoft.com/office/powerpoint/2010/main" val="40921002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40.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14.emf"/><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1">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p:cNvPicPr>
            <a:picLocks noChangeAspect="1" noChangeArrowheads="1"/>
          </p:cNvPicPr>
          <p:nvPr userDrawn="1"/>
        </p:nvPicPr>
        <p:blipFill>
          <a:blip r:embed="rId2" cstate="screen"/>
          <a:srcRect/>
          <a:stretch>
            <a:fillRect/>
          </a:stretch>
        </p:blipFill>
        <p:spPr bwMode="auto">
          <a:xfrm>
            <a:off x="1" y="0"/>
            <a:ext cx="12195175" cy="6860324"/>
          </a:xfrm>
          <a:prstGeom prst="rect">
            <a:avLst/>
          </a:prstGeom>
          <a:noFill/>
        </p:spPr>
      </p:pic>
      <p:sp>
        <p:nvSpPr>
          <p:cNvPr id="9"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10"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pic>
        <p:nvPicPr>
          <p:cNvPr id="11" name="Picture 77"/>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96380" y="5662042"/>
            <a:ext cx="705013" cy="7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
          <p:cNvSpPr txBox="1">
            <a:spLocks noChangeArrowheads="1"/>
          </p:cNvSpPr>
          <p:nvPr userDrawn="1"/>
        </p:nvSpPr>
        <p:spPr bwMode="auto">
          <a:xfrm>
            <a:off x="696380" y="6467468"/>
            <a:ext cx="2640788"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a:solidFill>
                  <a:srgbClr val="000000">
                    <a:lumMod val="65000"/>
                    <a:lumOff val="35000"/>
                  </a:srgbClr>
                </a:solidFill>
                <a:latin typeface="FrutigerNext LT Light" pitchFamily="34" charset="0"/>
                <a:ea typeface="MS PGothic" pitchFamily="34" charset="-128"/>
              </a:rPr>
              <a:t>HUAWEI TECHNOLOGIES CO., LTD.</a:t>
            </a:r>
          </a:p>
        </p:txBody>
      </p:sp>
      <p:sp>
        <p:nvSpPr>
          <p:cNvPr id="13" name="Text Box 7"/>
          <p:cNvSpPr txBox="1">
            <a:spLocks noChangeArrowheads="1"/>
          </p:cNvSpPr>
          <p:nvPr userDrawn="1"/>
        </p:nvSpPr>
        <p:spPr bwMode="auto">
          <a:xfrm>
            <a:off x="10159575" y="6390456"/>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dirty="0">
                <a:solidFill>
                  <a:srgbClr val="000000">
                    <a:lumMod val="65000"/>
                    <a:lumOff val="35000"/>
                  </a:srgbClr>
                </a:solidFill>
                <a:latin typeface="FrutigerNext LT Light" pitchFamily="34" charset="0"/>
                <a:ea typeface="MS PGothic" pitchFamily="34" charset="-128"/>
              </a:rPr>
              <a:t>www.huawei.com</a:t>
            </a:r>
          </a:p>
        </p:txBody>
      </p:sp>
    </p:spTree>
    <p:extLst>
      <p:ext uri="{BB962C8B-B14F-4D97-AF65-F5344CB8AC3E}">
        <p14:creationId xmlns:p14="http://schemas.microsoft.com/office/powerpoint/2010/main" val="5389231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3" name="Rectangle 1"/>
          <p:cNvSpPr>
            <a:spLocks/>
          </p:cNvSpPr>
          <p:nvPr userDrawn="1"/>
        </p:nvSpPr>
        <p:spPr bwMode="auto">
          <a:xfrm>
            <a:off x="0" y="0"/>
            <a:ext cx="12195175" cy="6859588"/>
          </a:xfrm>
          <a:prstGeom prst="rect">
            <a:avLst/>
          </a:prstGeom>
          <a:solidFill>
            <a:schemeClr val="bg1">
              <a:lumMod val="95000"/>
            </a:schemeClr>
          </a:solidFill>
          <a:ln>
            <a:noFill/>
          </a:ln>
        </p:spPr>
        <p:txBody>
          <a:bodyPr lIns="0" tIns="0" rIns="0" bIns="0"/>
          <a:lstStyle/>
          <a:p>
            <a:endParaRPr lang="zh-CN" altLang="en-US">
              <a:solidFill>
                <a:srgbClr val="000000"/>
              </a:solidFill>
              <a:latin typeface="Calibri" charset="0"/>
            </a:endParaRPr>
          </a:p>
        </p:txBody>
      </p:sp>
      <p:sp>
        <p:nvSpPr>
          <p:cNvPr id="14" name="Rectangle 1"/>
          <p:cNvSpPr>
            <a:spLocks/>
          </p:cNvSpPr>
          <p:nvPr userDrawn="1"/>
        </p:nvSpPr>
        <p:spPr bwMode="auto">
          <a:xfrm>
            <a:off x="0" y="1"/>
            <a:ext cx="12195175" cy="5304991"/>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16" name="Picture 87" descr="图片3副本"/>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
        <p:nvSpPr>
          <p:cNvPr id="17" name="副标题 2"/>
          <p:cNvSpPr txBox="1">
            <a:spLocks/>
          </p:cNvSpPr>
          <p:nvPr userDrawn="1"/>
        </p:nvSpPr>
        <p:spPr bwMode="auto">
          <a:xfrm>
            <a:off x="3663846" y="6317103"/>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8"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80748" y="4731165"/>
            <a:ext cx="3114428" cy="5779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9" name="图片 2" descr="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60708"/>
            <a:ext cx="5065063" cy="5048657"/>
          </a:xfrm>
          <a:prstGeom prst="rect">
            <a:avLst/>
          </a:prstGeom>
        </p:spPr>
      </p:pic>
      <p:sp>
        <p:nvSpPr>
          <p:cNvPr id="6" name="标题 1"/>
          <p:cNvSpPr>
            <a:spLocks noGrp="1"/>
          </p:cNvSpPr>
          <p:nvPr>
            <p:ph type="title"/>
          </p:nvPr>
        </p:nvSpPr>
        <p:spPr>
          <a:xfrm>
            <a:off x="5329302" y="1701202"/>
            <a:ext cx="5570069" cy="1536526"/>
          </a:xfrm>
          <a:prstGeom prst="rect">
            <a:avLst/>
          </a:prstGeom>
        </p:spPr>
        <p:txBody>
          <a:bodyPr/>
          <a:lstStyle>
            <a:lvl1pPr>
              <a:lnSpc>
                <a:spcPts val="5334"/>
              </a:lnSpc>
              <a:defRPr sz="40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副标题 2"/>
          <p:cNvSpPr>
            <a:spLocks noGrp="1"/>
          </p:cNvSpPr>
          <p:nvPr>
            <p:ph type="subTitle" idx="11"/>
          </p:nvPr>
        </p:nvSpPr>
        <p:spPr>
          <a:xfrm>
            <a:off x="5329302" y="3333760"/>
            <a:ext cx="5570069" cy="768263"/>
          </a:xfrm>
          <a:prstGeom prst="rect">
            <a:avLst/>
          </a:prstGeom>
        </p:spPr>
        <p:txBody>
          <a:bodyPr/>
          <a:lstStyle>
            <a:lvl1pPr marL="0" indent="0" algn="l" fontAlgn="t">
              <a:buNone/>
              <a:defRPr sz="1600" b="0">
                <a:solidFill>
                  <a:schemeClr val="bg1"/>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4237058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_1">
    <p:spTree>
      <p:nvGrpSpPr>
        <p:cNvPr id="1" name=""/>
        <p:cNvGrpSpPr/>
        <p:nvPr/>
      </p:nvGrpSpPr>
      <p:grpSpPr>
        <a:xfrm>
          <a:off x="0" y="0"/>
          <a:ext cx="0" cy="0"/>
          <a:chOff x="0" y="0"/>
          <a:chExt cx="0" cy="0"/>
        </a:xfrm>
      </p:grpSpPr>
      <p:pic>
        <p:nvPicPr>
          <p:cNvPr id="4" name="Picture 5" descr="C:\Users\z00205060\Desktop\CP项目\规范类文件\新建文件夹\巴展视觉物料规范-20.jpg"/>
          <p:cNvPicPr>
            <a:picLocks noChangeAspect="1" noChangeArrowheads="1"/>
          </p:cNvPicPr>
          <p:nvPr userDrawn="1"/>
        </p:nvPicPr>
        <p:blipFill>
          <a:blip r:embed="rId2" cstate="screen"/>
          <a:srcRect/>
          <a:stretch>
            <a:fillRect/>
          </a:stretch>
        </p:blipFill>
        <p:spPr bwMode="auto">
          <a:xfrm>
            <a:off x="0" y="0"/>
            <a:ext cx="12195175" cy="6858736"/>
          </a:xfrm>
          <a:prstGeom prst="rect">
            <a:avLst/>
          </a:prstGeom>
          <a:noFill/>
        </p:spPr>
      </p:pic>
      <p:pic>
        <p:nvPicPr>
          <p:cNvPr id="5" name="Picture 77" descr="Logo"/>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50172" y="5787562"/>
            <a:ext cx="7064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tx1">
                    <a:lumMod val="75000"/>
                    <a:lumOff val="25000"/>
                  </a:schemeClr>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tx1">
                    <a:lumMod val="75000"/>
                    <a:lumOff val="25000"/>
                  </a:schemeClr>
                </a:solidFill>
                <a:latin typeface="+mn-ea"/>
                <a:ea typeface="+mn-ea"/>
              </a:defRPr>
            </a:lvl1pPr>
            <a:lvl2pPr>
              <a:defRPr>
                <a:solidFill>
                  <a:schemeClr val="tx1">
                    <a:lumMod val="75000"/>
                    <a:lumOff val="25000"/>
                  </a:schemeClr>
                </a:solidFill>
                <a:latin typeface="+mn-ea"/>
                <a:ea typeface="+mn-ea"/>
              </a:defRPr>
            </a:lvl2pPr>
            <a:lvl3pPr>
              <a:defRPr>
                <a:solidFill>
                  <a:schemeClr val="tx1">
                    <a:lumMod val="75000"/>
                    <a:lumOff val="25000"/>
                  </a:schemeClr>
                </a:solidFill>
                <a:latin typeface="+mn-ea"/>
                <a:ea typeface="+mn-ea"/>
              </a:defRPr>
            </a:lvl3pPr>
            <a:lvl4pPr>
              <a:defRPr>
                <a:solidFill>
                  <a:schemeClr val="tx1">
                    <a:lumMod val="75000"/>
                    <a:lumOff val="25000"/>
                  </a:schemeClr>
                </a:solidFill>
                <a:latin typeface="+mn-ea"/>
                <a:ea typeface="+mn-ea"/>
              </a:defRPr>
            </a:lvl4pPr>
            <a:lvl5pP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045771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_2">
    <p:spTree>
      <p:nvGrpSpPr>
        <p:cNvPr id="1" name=""/>
        <p:cNvGrpSpPr/>
        <p:nvPr/>
      </p:nvGrpSpPr>
      <p:grpSpPr>
        <a:xfrm>
          <a:off x="0" y="0"/>
          <a:ext cx="0" cy="0"/>
          <a:chOff x="0" y="0"/>
          <a:chExt cx="0" cy="0"/>
        </a:xfrm>
      </p:grpSpPr>
      <p:pic>
        <p:nvPicPr>
          <p:cNvPr id="10" name="Picture 2" descr="D:\2015 MWC KV\2015 MWC PPT\新建文件夹\07.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tx1">
                    <a:lumMod val="75000"/>
                    <a:lumOff val="25000"/>
                  </a:schemeClr>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tx1">
                    <a:lumMod val="75000"/>
                    <a:lumOff val="25000"/>
                  </a:schemeClr>
                </a:solidFill>
                <a:latin typeface="+mn-ea"/>
                <a:ea typeface="+mn-ea"/>
              </a:defRPr>
            </a:lvl1pPr>
            <a:lvl2pPr>
              <a:defRPr>
                <a:solidFill>
                  <a:schemeClr val="tx1">
                    <a:lumMod val="75000"/>
                    <a:lumOff val="25000"/>
                  </a:schemeClr>
                </a:solidFill>
                <a:latin typeface="+mn-ea"/>
                <a:ea typeface="+mn-ea"/>
              </a:defRPr>
            </a:lvl2pPr>
            <a:lvl3pPr>
              <a:defRPr>
                <a:solidFill>
                  <a:schemeClr val="tx1">
                    <a:lumMod val="75000"/>
                    <a:lumOff val="25000"/>
                  </a:schemeClr>
                </a:solidFill>
                <a:latin typeface="+mn-ea"/>
                <a:ea typeface="+mn-ea"/>
              </a:defRPr>
            </a:lvl3pPr>
            <a:lvl4pPr>
              <a:defRPr>
                <a:solidFill>
                  <a:schemeClr val="tx1">
                    <a:lumMod val="75000"/>
                    <a:lumOff val="25000"/>
                  </a:schemeClr>
                </a:solidFill>
                <a:latin typeface="+mn-ea"/>
                <a:ea typeface="+mn-ea"/>
              </a:defRPr>
            </a:lvl4pPr>
            <a:lvl5pP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446336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2_3">
    <p:spTree>
      <p:nvGrpSpPr>
        <p:cNvPr id="1" name=""/>
        <p:cNvGrpSpPr/>
        <p:nvPr/>
      </p:nvGrpSpPr>
      <p:grpSpPr>
        <a:xfrm>
          <a:off x="0" y="0"/>
          <a:ext cx="0" cy="0"/>
          <a:chOff x="0" y="0"/>
          <a:chExt cx="0" cy="0"/>
        </a:xfrm>
      </p:grpSpPr>
      <p:pic>
        <p:nvPicPr>
          <p:cNvPr id="4" name="Picture 2" descr="D:\2015 MWC KV\2015 MWC PPT\新建文件夹\0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bg1"/>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bg1"/>
                </a:solidFill>
                <a:latin typeface="+mn-ea"/>
                <a:ea typeface="+mn-ea"/>
              </a:defRPr>
            </a:lvl1pPr>
            <a:lvl2pPr>
              <a:defRPr>
                <a:solidFill>
                  <a:schemeClr val="bg1"/>
                </a:solidFill>
                <a:latin typeface="+mn-ea"/>
                <a:ea typeface="+mn-ea"/>
              </a:defRPr>
            </a:lvl2pPr>
            <a:lvl3pPr>
              <a:defRPr>
                <a:solidFill>
                  <a:schemeClr val="bg1"/>
                </a:solidFill>
                <a:latin typeface="+mn-ea"/>
                <a:ea typeface="+mn-ea"/>
              </a:defRPr>
            </a:lvl3pPr>
            <a:lvl4pPr>
              <a:defRPr>
                <a:solidFill>
                  <a:schemeClr val="bg1"/>
                </a:solidFill>
                <a:latin typeface="+mn-ea"/>
                <a:ea typeface="+mn-ea"/>
              </a:defRPr>
            </a:lvl4pPr>
            <a:lvl5pPr>
              <a:defRPr>
                <a:solidFill>
                  <a:schemeClr val="bg1"/>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087637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s_2">
    <p:spTree>
      <p:nvGrpSpPr>
        <p:cNvPr id="1" name=""/>
        <p:cNvGrpSpPr/>
        <p:nvPr/>
      </p:nvGrpSpPr>
      <p:grpSpPr>
        <a:xfrm>
          <a:off x="0" y="0"/>
          <a:ext cx="0" cy="0"/>
          <a:chOff x="0" y="0"/>
          <a:chExt cx="0" cy="0"/>
        </a:xfrm>
      </p:grpSpPr>
      <p:pic>
        <p:nvPicPr>
          <p:cNvPr id="5" name="图片 2"/>
          <p:cNvPicPr>
            <a:picLocks noChangeAspect="1"/>
          </p:cNvPicPr>
          <p:nvPr userDrawn="1"/>
        </p:nvPicPr>
        <p:blipFill rotWithShape="1">
          <a:blip r:embed="rId2" cstate="email">
            <a:alphaModFix amt="28000"/>
            <a:extLst>
              <a:ext uri="{28A0092B-C50C-407E-A947-70E740481C1C}">
                <a14:useLocalDpi xmlns:a14="http://schemas.microsoft.com/office/drawing/2010/main"/>
              </a:ext>
            </a:extLst>
          </a:blip>
          <a:srcRect b="25782"/>
          <a:stretch/>
        </p:blipFill>
        <p:spPr>
          <a:xfrm>
            <a:off x="3504624" y="2226785"/>
            <a:ext cx="7879649" cy="4632803"/>
          </a:xfrm>
          <a:prstGeom prst="rect">
            <a:avLst/>
          </a:prstGeom>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accent1"/>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buClr>
                <a:schemeClr val="accent1"/>
              </a:buClr>
              <a:defRPr>
                <a:solidFill>
                  <a:schemeClr val="tx1">
                    <a:lumMod val="75000"/>
                    <a:lumOff val="25000"/>
                  </a:schemeClr>
                </a:solidFill>
                <a:latin typeface="+mn-ea"/>
                <a:ea typeface="+mn-ea"/>
              </a:defRPr>
            </a:lvl1pPr>
            <a:lvl2pPr>
              <a:buClr>
                <a:schemeClr val="accent1"/>
              </a:buClr>
              <a:defRPr>
                <a:solidFill>
                  <a:schemeClr val="tx1">
                    <a:lumMod val="75000"/>
                    <a:lumOff val="25000"/>
                  </a:schemeClr>
                </a:solidFill>
                <a:latin typeface="+mn-ea"/>
                <a:ea typeface="+mn-ea"/>
              </a:defRPr>
            </a:lvl2pPr>
            <a:lvl3pPr>
              <a:buClr>
                <a:schemeClr val="accent1"/>
              </a:buClr>
              <a:defRPr>
                <a:solidFill>
                  <a:schemeClr val="tx1">
                    <a:lumMod val="75000"/>
                    <a:lumOff val="25000"/>
                  </a:schemeClr>
                </a:solidFill>
                <a:latin typeface="+mn-ea"/>
                <a:ea typeface="+mn-ea"/>
              </a:defRPr>
            </a:lvl3pPr>
            <a:lvl4pPr>
              <a:buClr>
                <a:schemeClr val="accent1"/>
              </a:buClr>
              <a:defRPr>
                <a:solidFill>
                  <a:schemeClr val="tx1">
                    <a:lumMod val="75000"/>
                    <a:lumOff val="25000"/>
                  </a:schemeClr>
                </a:solidFill>
                <a:latin typeface="+mn-ea"/>
                <a:ea typeface="+mn-ea"/>
              </a:defRPr>
            </a:lvl4pPr>
            <a:lvl5pPr>
              <a:buClr>
                <a:schemeClr val="accent1"/>
              </a:buCl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Picture 87" descr="图片3副本"/>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689776" y="256644"/>
            <a:ext cx="1940004" cy="461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5320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2_3">
    <p:spTree>
      <p:nvGrpSpPr>
        <p:cNvPr id="1" name=""/>
        <p:cNvGrpSpPr/>
        <p:nvPr/>
      </p:nvGrpSpPr>
      <p:grpSpPr>
        <a:xfrm>
          <a:off x="0" y="0"/>
          <a:ext cx="0" cy="0"/>
          <a:chOff x="0" y="0"/>
          <a:chExt cx="0" cy="0"/>
        </a:xfrm>
      </p:grpSpPr>
      <p:sp>
        <p:nvSpPr>
          <p:cNvPr id="5" name="Rectangle 1"/>
          <p:cNvSpPr>
            <a:spLocks/>
          </p:cNvSpPr>
          <p:nvPr userDrawn="1"/>
        </p:nvSpPr>
        <p:spPr bwMode="auto">
          <a:xfrm flipH="1">
            <a:off x="0" y="0"/>
            <a:ext cx="12195175" cy="6859588"/>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2" name="标题 1"/>
          <p:cNvSpPr>
            <a:spLocks noGrp="1"/>
          </p:cNvSpPr>
          <p:nvPr>
            <p:ph type="title"/>
          </p:nvPr>
        </p:nvSpPr>
        <p:spPr>
          <a:xfrm>
            <a:off x="392359" y="701852"/>
            <a:ext cx="9993315" cy="1143265"/>
          </a:xfrm>
          <a:prstGeom prst="rect">
            <a:avLst/>
          </a:prstGeom>
        </p:spPr>
        <p:txBody>
          <a:bodyPr/>
          <a:lstStyle>
            <a:lvl1pPr>
              <a:defRPr>
                <a:solidFill>
                  <a:schemeClr val="bg1"/>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buClrTx/>
              <a:defRPr>
                <a:solidFill>
                  <a:schemeClr val="bg1"/>
                </a:solidFill>
                <a:latin typeface="+mn-ea"/>
                <a:ea typeface="+mn-ea"/>
              </a:defRPr>
            </a:lvl1pPr>
            <a:lvl2pPr>
              <a:buClrTx/>
              <a:defRPr>
                <a:solidFill>
                  <a:schemeClr val="bg1"/>
                </a:solidFill>
                <a:latin typeface="+mn-ea"/>
                <a:ea typeface="+mn-ea"/>
              </a:defRPr>
            </a:lvl2pPr>
            <a:lvl3pPr>
              <a:buClrTx/>
              <a:defRPr>
                <a:solidFill>
                  <a:schemeClr val="bg1"/>
                </a:solidFill>
                <a:latin typeface="+mn-ea"/>
                <a:ea typeface="+mn-ea"/>
              </a:defRPr>
            </a:lvl3pPr>
            <a:lvl4pPr>
              <a:buClrTx/>
              <a:defRPr>
                <a:solidFill>
                  <a:schemeClr val="bg1"/>
                </a:solidFill>
                <a:latin typeface="+mn-ea"/>
                <a:ea typeface="+mn-ea"/>
              </a:defRPr>
            </a:lvl4pPr>
            <a:lvl5pPr>
              <a:buClrTx/>
              <a:defRPr>
                <a:solidFill>
                  <a:schemeClr val="bg1"/>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6" name="图片 1"/>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t="-1" b="26003"/>
          <a:stretch/>
        </p:blipFill>
        <p:spPr>
          <a:xfrm>
            <a:off x="3312553" y="2085335"/>
            <a:ext cx="8066996" cy="4728835"/>
          </a:xfrm>
          <a:prstGeom prst="rect">
            <a:avLst/>
          </a:prstGeom>
        </p:spPr>
      </p:pic>
      <p:pic>
        <p:nvPicPr>
          <p:cNvPr id="12" name="Picture 7"/>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9697987" y="241052"/>
            <a:ext cx="1826889" cy="46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round/>
                <a:headEnd/>
                <a:tailEnd/>
              </a14:hiddenLine>
            </a:ext>
          </a:extLst>
        </p:spPr>
      </p:pic>
    </p:spTree>
    <p:extLst>
      <p:ext uri="{BB962C8B-B14F-4D97-AF65-F5344CB8AC3E}">
        <p14:creationId xmlns:p14="http://schemas.microsoft.com/office/powerpoint/2010/main" val="246475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s_2">
    <p:spTree>
      <p:nvGrpSpPr>
        <p:cNvPr id="1" name=""/>
        <p:cNvGrpSpPr/>
        <p:nvPr/>
      </p:nvGrpSpPr>
      <p:grpSpPr>
        <a:xfrm>
          <a:off x="0" y="0"/>
          <a:ext cx="0" cy="0"/>
          <a:chOff x="0" y="0"/>
          <a:chExt cx="0" cy="0"/>
        </a:xfrm>
      </p:grpSpPr>
      <p:pic>
        <p:nvPicPr>
          <p:cNvPr id="8" name="Picture 2" descr="C:\Users\z00205060\Desktop\多媒体规范\浅色(横版）.jpg"/>
          <p:cNvPicPr>
            <a:picLocks noChangeAspect="1" noChangeArrowheads="1"/>
          </p:cNvPicPr>
          <p:nvPr userDrawn="1"/>
        </p:nvPicPr>
        <p:blipFill>
          <a:blip r:embed="rId2" cstate="print"/>
          <a:srcRect/>
          <a:stretch>
            <a:fillRect/>
          </a:stretch>
        </p:blipFill>
        <p:spPr bwMode="auto">
          <a:xfrm>
            <a:off x="0" y="0"/>
            <a:ext cx="12195175" cy="6859786"/>
          </a:xfrm>
          <a:prstGeom prst="rect">
            <a:avLst/>
          </a:prstGeom>
          <a:noFill/>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tx1">
                    <a:lumMod val="75000"/>
                    <a:lumOff val="25000"/>
                  </a:schemeClr>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tx1">
                    <a:lumMod val="75000"/>
                    <a:lumOff val="25000"/>
                  </a:schemeClr>
                </a:solidFill>
                <a:latin typeface="+mn-ea"/>
                <a:ea typeface="+mn-ea"/>
              </a:defRPr>
            </a:lvl1pPr>
            <a:lvl2pPr>
              <a:defRPr>
                <a:solidFill>
                  <a:schemeClr val="tx1">
                    <a:lumMod val="75000"/>
                    <a:lumOff val="25000"/>
                  </a:schemeClr>
                </a:solidFill>
                <a:latin typeface="+mn-ea"/>
                <a:ea typeface="+mn-ea"/>
              </a:defRPr>
            </a:lvl2pPr>
            <a:lvl3pPr>
              <a:defRPr>
                <a:solidFill>
                  <a:schemeClr val="tx1">
                    <a:lumMod val="75000"/>
                    <a:lumOff val="25000"/>
                  </a:schemeClr>
                </a:solidFill>
                <a:latin typeface="+mn-ea"/>
                <a:ea typeface="+mn-ea"/>
              </a:defRPr>
            </a:lvl3pPr>
            <a:lvl4pPr>
              <a:defRPr>
                <a:solidFill>
                  <a:schemeClr val="tx1">
                    <a:lumMod val="75000"/>
                    <a:lumOff val="25000"/>
                  </a:schemeClr>
                </a:solidFill>
                <a:latin typeface="+mn-ea"/>
                <a:ea typeface="+mn-ea"/>
              </a:defRPr>
            </a:lvl4pPr>
            <a:lvl5pP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58222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Body_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6800" cy="6857552"/>
          </a:xfrm>
          <a:prstGeom prst="rect">
            <a:avLst/>
          </a:prstGeom>
        </p:spPr>
      </p:pic>
      <p:sp>
        <p:nvSpPr>
          <p:cNvPr id="5" name="内容占位符 2"/>
          <p:cNvSpPr>
            <a:spLocks noGrp="1"/>
          </p:cNvSpPr>
          <p:nvPr>
            <p:ph idx="1"/>
          </p:nvPr>
        </p:nvSpPr>
        <p:spPr>
          <a:xfrm>
            <a:off x="431187" y="961808"/>
            <a:ext cx="11332800" cy="5340504"/>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1"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2"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pic>
        <p:nvPicPr>
          <p:cNvPr id="17" name="Picture 87" descr="图片3副本"/>
          <p:cNvPicPr>
            <a:picLocks noChangeAspect="1" noChangeArrowheads="1"/>
          </p:cNvPicPr>
          <p:nvPr userDrawn="1"/>
        </p:nvPicPr>
        <p:blipFill>
          <a:blip r:embed="rId3" cstate="screen"/>
          <a:stretch>
            <a:fillRect/>
          </a:stretch>
        </p:blipFill>
        <p:spPr bwMode="auto">
          <a:xfrm>
            <a:off x="10182225" y="6386513"/>
            <a:ext cx="1292464" cy="310923"/>
          </a:xfrm>
          <a:prstGeom prst="rect">
            <a:avLst/>
          </a:prstGeom>
          <a:noFill/>
        </p:spPr>
      </p:pic>
      <p:sp>
        <p:nvSpPr>
          <p:cNvPr id="8" name="Rectangle 86"/>
          <p:cNvSpPr>
            <a:spLocks noChangeArrowheads="1"/>
          </p:cNvSpPr>
          <p:nvPr userDrawn="1"/>
        </p:nvSpPr>
        <p:spPr bwMode="auto">
          <a:xfrm>
            <a:off x="698499" y="6503172"/>
            <a:ext cx="972000" cy="16927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p>
            <a:pPr eaLnBrk="0" fontAlgn="auto" hangingPunct="0">
              <a:spcBef>
                <a:spcPts val="0"/>
              </a:spcBef>
              <a:spcAft>
                <a:spcPts val="0"/>
              </a:spcAft>
            </a:pPr>
            <a:r>
              <a:rPr lang="de-DE" sz="1100" kern="0" dirty="0">
                <a:solidFill>
                  <a:srgbClr val="000000">
                    <a:lumMod val="65000"/>
                    <a:lumOff val="35000"/>
                  </a:srgbClr>
                </a:solidFill>
                <a:latin typeface="FrutigerNext LT Regular" panose="020B0503040504020204" pitchFamily="34" charset="0"/>
                <a:ea typeface="微软雅黑"/>
              </a:rPr>
              <a:t>P</a:t>
            </a:r>
            <a:r>
              <a:rPr lang="en-US" altLang="zh-CN" sz="1100" kern="0" dirty="0">
                <a:solidFill>
                  <a:srgbClr val="000000">
                    <a:lumMod val="65000"/>
                    <a:lumOff val="35000"/>
                  </a:srgbClr>
                </a:solidFill>
                <a:latin typeface="FrutigerNext LT Regular" panose="020B0503040504020204" pitchFamily="34" charset="0"/>
                <a:ea typeface="微软雅黑"/>
              </a:rPr>
              <a:t>age </a:t>
            </a:r>
            <a:fld id="{E68EC476-442B-4BB7-9603-F1440C241F3D}" type="slidenum">
              <a:rPr lang="de-DE" sz="1100" kern="0" smtClea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sz="1100" kern="0" dirty="0">
              <a:solidFill>
                <a:srgbClr val="000000">
                  <a:lumMod val="65000"/>
                  <a:lumOff val="35000"/>
                </a:srgbClr>
              </a:solidFill>
              <a:latin typeface="FrutigerNext LT Regular" panose="020B0503040504020204" pitchFamily="34" charset="0"/>
              <a:ea typeface="微软雅黑"/>
            </a:endParaRPr>
          </a:p>
        </p:txBody>
      </p:sp>
    </p:spTree>
    <p:extLst>
      <p:ext uri="{BB962C8B-B14F-4D97-AF65-F5344CB8AC3E}">
        <p14:creationId xmlns:p14="http://schemas.microsoft.com/office/powerpoint/2010/main" val="1321251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dy_4">
    <p:spTree>
      <p:nvGrpSpPr>
        <p:cNvPr id="1" name=""/>
        <p:cNvGrpSpPr/>
        <p:nvPr/>
      </p:nvGrpSpPr>
      <p:grpSpPr>
        <a:xfrm>
          <a:off x="0" y="0"/>
          <a:ext cx="0" cy="0"/>
          <a:chOff x="0" y="0"/>
          <a:chExt cx="0" cy="0"/>
        </a:xfrm>
      </p:grpSpPr>
      <p:sp>
        <p:nvSpPr>
          <p:cNvPr id="5" name="内容占位符 2"/>
          <p:cNvSpPr>
            <a:spLocks noGrp="1"/>
          </p:cNvSpPr>
          <p:nvPr>
            <p:ph idx="1"/>
          </p:nvPr>
        </p:nvSpPr>
        <p:spPr>
          <a:xfrm>
            <a:off x="431187" y="961808"/>
            <a:ext cx="11332800" cy="5340504"/>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4" name="Freeform 2"/>
          <p:cNvSpPr>
            <a:spLocks/>
          </p:cNvSpPr>
          <p:nvPr userDrawn="1"/>
        </p:nvSpPr>
        <p:spPr bwMode="auto">
          <a:xfrm>
            <a:off x="15" y="6375601"/>
            <a:ext cx="8985871" cy="482665"/>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endParaRPr lang="en-US">
              <a:solidFill>
                <a:srgbClr val="000000"/>
              </a:solidFill>
              <a:latin typeface="Arial" charset="0"/>
              <a:ea typeface="微软雅黑"/>
            </a:endParaRPr>
          </a:p>
        </p:txBody>
      </p:sp>
      <p:sp>
        <p:nvSpPr>
          <p:cNvPr id="15" name="Freeform 3"/>
          <p:cNvSpPr>
            <a:spLocks/>
          </p:cNvSpPr>
          <p:nvPr userDrawn="1"/>
        </p:nvSpPr>
        <p:spPr bwMode="auto">
          <a:xfrm>
            <a:off x="8877276" y="6375603"/>
            <a:ext cx="3315939" cy="482660"/>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noAutofit/>
          </a:bodyPr>
          <a:lstStyle/>
          <a:p>
            <a:endParaRPr lang="en-US">
              <a:solidFill>
                <a:srgbClr val="000000"/>
              </a:solidFill>
              <a:latin typeface="Arial" charset="0"/>
              <a:ea typeface="微软雅黑"/>
            </a:endParaRPr>
          </a:p>
        </p:txBody>
      </p:sp>
      <p:sp>
        <p:nvSpPr>
          <p:cNvPr id="9"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0"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
        <p:nvSpPr>
          <p:cNvPr id="11"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13" name="Picture 87" descr="图片3副本"/>
          <p:cNvPicPr>
            <a:picLocks noChangeAspect="1" noChangeArrowheads="1"/>
          </p:cNvPicPr>
          <p:nvPr userDrawn="1"/>
        </p:nvPicPr>
        <p:blipFill>
          <a:blip r:embed="rId2" cstate="screen"/>
          <a:stretch>
            <a:fillRect/>
          </a:stretch>
        </p:blipFill>
        <p:spPr bwMode="auto">
          <a:xfrm>
            <a:off x="10182225" y="6386513"/>
            <a:ext cx="1292464" cy="310923"/>
          </a:xfrm>
          <a:prstGeom prst="rect">
            <a:avLst/>
          </a:prstGeom>
          <a:noFill/>
        </p:spPr>
      </p:pic>
      <p:pic>
        <p:nvPicPr>
          <p:cNvPr id="18"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0212" y="6364173"/>
            <a:ext cx="2707922" cy="4954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9197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dy_5">
    <p:spTree>
      <p:nvGrpSpPr>
        <p:cNvPr id="1" name=""/>
        <p:cNvGrpSpPr/>
        <p:nvPr/>
      </p:nvGrpSpPr>
      <p:grpSpPr>
        <a:xfrm>
          <a:off x="0" y="0"/>
          <a:ext cx="0" cy="0"/>
          <a:chOff x="0" y="0"/>
          <a:chExt cx="0" cy="0"/>
        </a:xfrm>
      </p:grpSpPr>
      <p:sp>
        <p:nvSpPr>
          <p:cNvPr id="5" name="内容占位符 2"/>
          <p:cNvSpPr>
            <a:spLocks noGrp="1"/>
          </p:cNvSpPr>
          <p:nvPr>
            <p:ph idx="1"/>
          </p:nvPr>
        </p:nvSpPr>
        <p:spPr>
          <a:xfrm>
            <a:off x="431187" y="961808"/>
            <a:ext cx="11332800" cy="5075591"/>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grpSp>
        <p:nvGrpSpPr>
          <p:cNvPr id="11" name="组合 3"/>
          <p:cNvGrpSpPr>
            <a:grpSpLocks noChangeAspect="1"/>
          </p:cNvGrpSpPr>
          <p:nvPr userDrawn="1"/>
        </p:nvGrpSpPr>
        <p:grpSpPr bwMode="auto">
          <a:xfrm>
            <a:off x="0" y="6804026"/>
            <a:ext cx="12198096" cy="74120"/>
            <a:chOff x="0" y="5087938"/>
            <a:chExt cx="9144000" cy="55562"/>
          </a:xfrm>
        </p:grpSpPr>
        <p:pic>
          <p:nvPicPr>
            <p:cNvPr id="12" name="Picture 2" descr="E:\01 日常工作\10 多媒体\PPT内部汇报用模板\红条.jpg"/>
            <p:cNvPicPr>
              <a:picLocks noChangeAspect="1" noChangeArrowheads="1"/>
            </p:cNvPicPr>
            <p:nvPr userDrawn="1"/>
          </p:nvPicPr>
          <p:blipFill>
            <a:blip r:embed="rId2" cstate="print"/>
            <a:srcRect r="5814"/>
            <a:stretch>
              <a:fillRect/>
            </a:stretch>
          </p:blipFill>
          <p:spPr bwMode="auto">
            <a:xfrm>
              <a:off x="0" y="5087938"/>
              <a:ext cx="8616950" cy="55562"/>
            </a:xfrm>
            <a:prstGeom prst="rect">
              <a:avLst/>
            </a:prstGeom>
            <a:noFill/>
            <a:ln w="9525">
              <a:noFill/>
              <a:miter lim="800000"/>
              <a:headEnd/>
              <a:tailEnd/>
            </a:ln>
          </p:spPr>
        </p:pic>
        <p:pic>
          <p:nvPicPr>
            <p:cNvPr id="13" name="Picture 2" descr="E:\01 日常工作\10 多媒体\PPT内部汇报用模板\红条.jpg"/>
            <p:cNvPicPr>
              <a:picLocks noChangeAspect="1" noChangeArrowheads="1"/>
            </p:cNvPicPr>
            <p:nvPr userDrawn="1"/>
          </p:nvPicPr>
          <p:blipFill>
            <a:blip r:embed="rId2" cstate="print"/>
            <a:srcRect r="5814"/>
            <a:stretch>
              <a:fillRect/>
            </a:stretch>
          </p:blipFill>
          <p:spPr bwMode="auto">
            <a:xfrm>
              <a:off x="527050" y="5087938"/>
              <a:ext cx="8616950" cy="55562"/>
            </a:xfrm>
            <a:prstGeom prst="rect">
              <a:avLst/>
            </a:prstGeom>
            <a:noFill/>
            <a:ln w="9525">
              <a:noFill/>
              <a:miter lim="800000"/>
              <a:headEnd/>
              <a:tailEnd/>
            </a:ln>
          </p:spPr>
        </p:pic>
      </p:grpSp>
      <p:sp>
        <p:nvSpPr>
          <p:cNvPr id="10"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4"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
        <p:nvSpPr>
          <p:cNvPr id="15"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18" name="Picture 87" descr="图片3副本"/>
          <p:cNvPicPr>
            <a:picLocks noChangeAspect="1" noChangeArrowheads="1"/>
          </p:cNvPicPr>
          <p:nvPr userDrawn="1"/>
        </p:nvPicPr>
        <p:blipFill>
          <a:blip r:embed="rId3" cstate="screen"/>
          <a:stretch>
            <a:fillRect/>
          </a:stretch>
        </p:blipFill>
        <p:spPr bwMode="auto">
          <a:xfrm>
            <a:off x="10182225" y="6386513"/>
            <a:ext cx="1292464" cy="310923"/>
          </a:xfrm>
          <a:prstGeom prst="rect">
            <a:avLst/>
          </a:prstGeom>
          <a:noFill/>
        </p:spPr>
      </p:pic>
      <p:pic>
        <p:nvPicPr>
          <p:cNvPr id="22"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0212" y="6364173"/>
            <a:ext cx="2707922" cy="4954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7305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4156" userDrawn="1">
          <p15:clr>
            <a:srgbClr val="FBAE40"/>
          </p15:clr>
        </p15:guide>
        <p15:guide id="2" pos="25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_2">
    <p:spTree>
      <p:nvGrpSpPr>
        <p:cNvPr id="1" name=""/>
        <p:cNvGrpSpPr/>
        <p:nvPr/>
      </p:nvGrpSpPr>
      <p:grpSpPr>
        <a:xfrm>
          <a:off x="0" y="0"/>
          <a:ext cx="0" cy="0"/>
          <a:chOff x="0" y="0"/>
          <a:chExt cx="0" cy="0"/>
        </a:xfrm>
      </p:grpSpPr>
      <p:pic>
        <p:nvPicPr>
          <p:cNvPr id="5" name="Picture 6" descr="C:\Users\z00205060\Desktop\Open Cloud Summit 2014-01.jpg"/>
          <p:cNvPicPr>
            <a:picLocks noChangeAspect="1" noChangeArrowheads="1"/>
          </p:cNvPicPr>
          <p:nvPr userDrawn="1"/>
        </p:nvPicPr>
        <p:blipFill>
          <a:blip r:embed="rId2" cstate="print"/>
          <a:srcRect r="6795" b="7275"/>
          <a:stretch>
            <a:fillRect/>
          </a:stretch>
        </p:blipFill>
        <p:spPr bwMode="auto">
          <a:xfrm>
            <a:off x="828675" y="498012"/>
            <a:ext cx="11366500" cy="6359988"/>
          </a:xfrm>
          <a:prstGeom prst="rect">
            <a:avLst/>
          </a:prstGeom>
          <a:noFill/>
        </p:spPr>
      </p:pic>
      <p:sp>
        <p:nvSpPr>
          <p:cNvPr id="9" name="标题 1"/>
          <p:cNvSpPr>
            <a:spLocks noGrp="1"/>
          </p:cNvSpPr>
          <p:nvPr>
            <p:ph type="title"/>
          </p:nvPr>
        </p:nvSpPr>
        <p:spPr>
          <a:xfrm>
            <a:off x="1007697" y="909514"/>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10" name="副标题 2"/>
          <p:cNvSpPr>
            <a:spLocks noGrp="1"/>
          </p:cNvSpPr>
          <p:nvPr>
            <p:ph type="subTitle" idx="11"/>
          </p:nvPr>
        </p:nvSpPr>
        <p:spPr>
          <a:xfrm>
            <a:off x="1007697" y="2542072"/>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pic>
        <p:nvPicPr>
          <p:cNvPr id="15" name="Picture 77"/>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96380" y="5662042"/>
            <a:ext cx="705013" cy="7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5"/>
          <p:cNvSpPr txBox="1">
            <a:spLocks noChangeArrowheads="1"/>
          </p:cNvSpPr>
          <p:nvPr userDrawn="1"/>
        </p:nvSpPr>
        <p:spPr bwMode="auto">
          <a:xfrm>
            <a:off x="696380" y="6467468"/>
            <a:ext cx="2640788"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a:solidFill>
                  <a:srgbClr val="000000">
                    <a:lumMod val="65000"/>
                    <a:lumOff val="35000"/>
                  </a:srgbClr>
                </a:solidFill>
                <a:latin typeface="FrutigerNext LT Light" pitchFamily="34" charset="0"/>
                <a:ea typeface="MS PGothic" pitchFamily="34" charset="-128"/>
              </a:rPr>
              <a:t>HUAWEI TECHNOLOGIES CO., LTD.</a:t>
            </a:r>
          </a:p>
        </p:txBody>
      </p:sp>
      <p:sp>
        <p:nvSpPr>
          <p:cNvPr id="17" name="Text Box 7"/>
          <p:cNvSpPr txBox="1">
            <a:spLocks noChangeArrowheads="1"/>
          </p:cNvSpPr>
          <p:nvPr userDrawn="1"/>
        </p:nvSpPr>
        <p:spPr bwMode="auto">
          <a:xfrm>
            <a:off x="10159575" y="6390456"/>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dirty="0">
                <a:solidFill>
                  <a:srgbClr val="000000">
                    <a:lumMod val="65000"/>
                    <a:lumOff val="35000"/>
                  </a:srgbClr>
                </a:solidFill>
                <a:latin typeface="FrutigerNext LT Light" pitchFamily="34" charset="0"/>
                <a:ea typeface="MS PGothic" pitchFamily="34" charset="-128"/>
              </a:rPr>
              <a:t>www.huawei.com</a:t>
            </a:r>
          </a:p>
        </p:txBody>
      </p:sp>
    </p:spTree>
    <p:extLst>
      <p:ext uri="{BB962C8B-B14F-4D97-AF65-F5344CB8AC3E}">
        <p14:creationId xmlns:p14="http://schemas.microsoft.com/office/powerpoint/2010/main" val="303006416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dy_2">
    <p:spTree>
      <p:nvGrpSpPr>
        <p:cNvPr id="1" name=""/>
        <p:cNvGrpSpPr/>
        <p:nvPr/>
      </p:nvGrpSpPr>
      <p:grpSpPr>
        <a:xfrm>
          <a:off x="0" y="0"/>
          <a:ext cx="0" cy="0"/>
          <a:chOff x="0" y="0"/>
          <a:chExt cx="0" cy="0"/>
        </a:xfrm>
      </p:grpSpPr>
      <p:pic>
        <p:nvPicPr>
          <p:cNvPr id="10" name="Picture 3" descr="D:\2015 MWC KV\2015 MWC PPT\新建文件夹\09.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86"/>
          <p:cNvSpPr>
            <a:spLocks noChangeArrowheads="1"/>
          </p:cNvSpPr>
          <p:nvPr userDrawn="1"/>
        </p:nvSpPr>
        <p:spPr bwMode="auto">
          <a:xfrm>
            <a:off x="698499" y="6578991"/>
            <a:ext cx="972000" cy="16927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p>
            <a:pPr eaLnBrk="0" fontAlgn="auto" hangingPunct="0">
              <a:spcBef>
                <a:spcPts val="0"/>
              </a:spcBef>
              <a:spcAft>
                <a:spcPts val="0"/>
              </a:spcAft>
            </a:pPr>
            <a:r>
              <a:rPr lang="de-DE" sz="1100" kern="0" dirty="0">
                <a:solidFill>
                  <a:srgbClr val="000000">
                    <a:lumMod val="65000"/>
                    <a:lumOff val="35000"/>
                  </a:srgbClr>
                </a:solidFill>
                <a:latin typeface="FrutigerNext LT Regular" panose="020B0503040504020204" pitchFamily="34" charset="0"/>
                <a:ea typeface="微软雅黑"/>
              </a:rPr>
              <a:t>P</a:t>
            </a:r>
            <a:r>
              <a:rPr lang="en-US" altLang="zh-CN" sz="1100" kern="0" dirty="0">
                <a:solidFill>
                  <a:srgbClr val="000000">
                    <a:lumMod val="65000"/>
                    <a:lumOff val="35000"/>
                  </a:srgbClr>
                </a:solidFill>
                <a:latin typeface="FrutigerNext LT Regular" panose="020B0503040504020204" pitchFamily="34" charset="0"/>
                <a:ea typeface="微软雅黑"/>
              </a:rPr>
              <a:t>age </a:t>
            </a:r>
            <a:fld id="{E68EC476-442B-4BB7-9603-F1440C241F3D}" type="slidenum">
              <a:rPr lang="de-DE" sz="1100" kern="0" smtClea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sz="1100" kern="0" dirty="0">
              <a:solidFill>
                <a:srgbClr val="000000">
                  <a:lumMod val="65000"/>
                  <a:lumOff val="35000"/>
                </a:srgbClr>
              </a:solidFill>
              <a:latin typeface="FrutigerNext LT Regular" panose="020B0503040504020204" pitchFamily="34" charset="0"/>
              <a:ea typeface="微软雅黑"/>
            </a:endParaRPr>
          </a:p>
        </p:txBody>
      </p:sp>
      <p:sp>
        <p:nvSpPr>
          <p:cNvPr id="5" name="内容占位符 2"/>
          <p:cNvSpPr>
            <a:spLocks noGrp="1"/>
          </p:cNvSpPr>
          <p:nvPr>
            <p:ph idx="1"/>
          </p:nvPr>
        </p:nvSpPr>
        <p:spPr>
          <a:xfrm>
            <a:off x="431187" y="961808"/>
            <a:ext cx="11332800" cy="5075591"/>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7"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4" name="Text Box 5"/>
          <p:cNvSpPr txBox="1">
            <a:spLocks noChangeArrowheads="1"/>
          </p:cNvSpPr>
          <p:nvPr userDrawn="1"/>
        </p:nvSpPr>
        <p:spPr bwMode="auto">
          <a:xfrm>
            <a:off x="4728133" y="6555907"/>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Tree>
    <p:extLst>
      <p:ext uri="{BB962C8B-B14F-4D97-AF65-F5344CB8AC3E}">
        <p14:creationId xmlns:p14="http://schemas.microsoft.com/office/powerpoint/2010/main" val="3134035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dy_3">
    <p:spTree>
      <p:nvGrpSpPr>
        <p:cNvPr id="1" name=""/>
        <p:cNvGrpSpPr/>
        <p:nvPr/>
      </p:nvGrpSpPr>
      <p:grpSpPr>
        <a:xfrm>
          <a:off x="0" y="0"/>
          <a:ext cx="0" cy="0"/>
          <a:chOff x="0" y="0"/>
          <a:chExt cx="0" cy="0"/>
        </a:xfrm>
      </p:grpSpPr>
      <p:pic>
        <p:nvPicPr>
          <p:cNvPr id="8" name="Picture 2" descr="D:\2015 MWC KV\2015 MWC PPT\新建文件夹\04.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a:spLocks noGrp="1"/>
          </p:cNvSpPr>
          <p:nvPr>
            <p:ph idx="1"/>
          </p:nvPr>
        </p:nvSpPr>
        <p:spPr>
          <a:xfrm>
            <a:off x="431187" y="961808"/>
            <a:ext cx="11332800" cy="5075591"/>
          </a:xfrm>
          <a:prstGeom prst="rect">
            <a:avLst/>
          </a:prstGeom>
        </p:spPr>
        <p:txBody>
          <a:bodyPr/>
          <a:lstStyle>
            <a:lvl1pPr>
              <a:buClr>
                <a:schemeClr val="bg1"/>
              </a:buClr>
              <a:defRPr sz="2400">
                <a:solidFill>
                  <a:schemeClr val="bg1"/>
                </a:solidFill>
                <a:latin typeface="+mn-ea"/>
                <a:ea typeface="+mn-ea"/>
              </a:defRPr>
            </a:lvl1pPr>
            <a:lvl2pPr>
              <a:buClr>
                <a:schemeClr val="bg1"/>
              </a:buClr>
              <a:defRPr sz="2000">
                <a:solidFill>
                  <a:schemeClr val="bg1"/>
                </a:solidFill>
                <a:latin typeface="+mn-ea"/>
                <a:ea typeface="+mn-ea"/>
              </a:defRPr>
            </a:lvl2pPr>
            <a:lvl3pPr>
              <a:buClr>
                <a:schemeClr val="bg1"/>
              </a:buClr>
              <a:defRPr sz="1800">
                <a:solidFill>
                  <a:schemeClr val="bg1"/>
                </a:solidFill>
                <a:latin typeface="+mn-ea"/>
                <a:ea typeface="+mn-ea"/>
              </a:defRPr>
            </a:lvl3pPr>
            <a:lvl4pPr>
              <a:buClr>
                <a:schemeClr val="bg1"/>
              </a:buClr>
              <a:defRPr sz="1600">
                <a:solidFill>
                  <a:schemeClr val="bg1"/>
                </a:solidFill>
                <a:latin typeface="+mn-ea"/>
                <a:ea typeface="+mn-ea"/>
              </a:defRPr>
            </a:lvl4pPr>
            <a:lvl5pPr>
              <a:buClr>
                <a:schemeClr val="bg1"/>
              </a:buClr>
              <a:defRPr sz="1400">
                <a:solidFill>
                  <a:schemeClr val="bg1"/>
                </a:solidFill>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7"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bg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0" name="Text Box 5"/>
          <p:cNvSpPr txBox="1">
            <a:spLocks noChangeArrowheads="1"/>
          </p:cNvSpPr>
          <p:nvPr userDrawn="1"/>
        </p:nvSpPr>
        <p:spPr bwMode="auto">
          <a:xfrm>
            <a:off x="4728133" y="6555907"/>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chemeClr val="bg1"/>
                </a:solidFill>
                <a:latin typeface="FrutigerNext LT Regular" panose="020B0503040504020204" pitchFamily="34" charset="0"/>
                <a:ea typeface="微软雅黑"/>
              </a:rPr>
              <a:t>HUAWEI TECHNOLOGIES CO., LTD.</a:t>
            </a:r>
          </a:p>
        </p:txBody>
      </p:sp>
      <p:sp>
        <p:nvSpPr>
          <p:cNvPr id="9" name="Rectangle 86"/>
          <p:cNvSpPr>
            <a:spLocks noChangeArrowheads="1"/>
          </p:cNvSpPr>
          <p:nvPr userDrawn="1"/>
        </p:nvSpPr>
        <p:spPr bwMode="auto">
          <a:xfrm>
            <a:off x="698499" y="6578991"/>
            <a:ext cx="568425" cy="16927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p>
            <a:pPr eaLnBrk="0" fontAlgn="auto" hangingPunct="0">
              <a:spcBef>
                <a:spcPts val="0"/>
              </a:spcBef>
              <a:spcAft>
                <a:spcPts val="0"/>
              </a:spcAft>
            </a:pPr>
            <a:r>
              <a:rPr lang="de-DE" sz="1100" kern="0" dirty="0">
                <a:solidFill>
                  <a:schemeClr val="bg1"/>
                </a:solidFill>
                <a:latin typeface="FrutigerNext LT Regular" panose="020B0503040504020204" pitchFamily="34" charset="0"/>
                <a:ea typeface="微软雅黑"/>
              </a:rPr>
              <a:t>P</a:t>
            </a:r>
            <a:r>
              <a:rPr lang="en-US" altLang="zh-CN" sz="1100" kern="0" dirty="0">
                <a:solidFill>
                  <a:schemeClr val="bg1"/>
                </a:solidFill>
                <a:latin typeface="FrutigerNext LT Regular" panose="020B0503040504020204" pitchFamily="34" charset="0"/>
                <a:ea typeface="微软雅黑"/>
              </a:rPr>
              <a:t>age </a:t>
            </a:r>
            <a:fld id="{E68EC476-442B-4BB7-9603-F1440C241F3D}" type="slidenum">
              <a:rPr lang="de-DE" sz="1100" kern="0" smtClean="0">
                <a:solidFill>
                  <a:schemeClr val="bg1"/>
                </a:solidFill>
                <a:latin typeface="FrutigerNext LT Regular" panose="020B0503040504020204" pitchFamily="34" charset="0"/>
                <a:ea typeface="微软雅黑"/>
              </a:rPr>
              <a:pPr eaLnBrk="0" fontAlgn="auto" hangingPunct="0">
                <a:spcBef>
                  <a:spcPts val="0"/>
                </a:spcBef>
                <a:spcAft>
                  <a:spcPts val="0"/>
                </a:spcAft>
              </a:pPr>
              <a:t>‹#›</a:t>
            </a:fld>
            <a:endParaRPr lang="en-GB" sz="1100" kern="0" dirty="0">
              <a:solidFill>
                <a:schemeClr val="bg1"/>
              </a:solidFill>
              <a:latin typeface="FrutigerNext LT Regular" panose="020B0503040504020204" pitchFamily="34" charset="0"/>
              <a:ea typeface="微软雅黑"/>
            </a:endParaRPr>
          </a:p>
        </p:txBody>
      </p:sp>
    </p:spTree>
    <p:extLst>
      <p:ext uri="{BB962C8B-B14F-4D97-AF65-F5344CB8AC3E}">
        <p14:creationId xmlns:p14="http://schemas.microsoft.com/office/powerpoint/2010/main" val="3389588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Body_6">
    <p:spTree>
      <p:nvGrpSpPr>
        <p:cNvPr id="1" name=""/>
        <p:cNvGrpSpPr/>
        <p:nvPr/>
      </p:nvGrpSpPr>
      <p:grpSpPr>
        <a:xfrm>
          <a:off x="0" y="0"/>
          <a:ext cx="0" cy="0"/>
          <a:chOff x="0" y="0"/>
          <a:chExt cx="0" cy="0"/>
        </a:xfrm>
      </p:grpSpPr>
      <p:pic>
        <p:nvPicPr>
          <p:cNvPr id="15" name="图片 151"/>
          <p:cNvPicPr>
            <a:picLocks noChangeAspect="1"/>
          </p:cNvPicPr>
          <p:nvPr userDrawn="1"/>
        </p:nvPicPr>
        <p:blipFill rotWithShape="1">
          <a:blip r:embed="rId2" cstate="email">
            <a:alphaModFix amt="44000"/>
            <a:extLst>
              <a:ext uri="{28A0092B-C50C-407E-A947-70E740481C1C}">
                <a14:useLocalDpi xmlns:a14="http://schemas.microsoft.com/office/drawing/2010/main"/>
              </a:ext>
            </a:extLst>
          </a:blip>
          <a:srcRect b="28381"/>
          <a:stretch/>
        </p:blipFill>
        <p:spPr>
          <a:xfrm>
            <a:off x="0" y="4737213"/>
            <a:ext cx="12195175" cy="2122375"/>
          </a:xfrm>
          <a:prstGeom prst="rect">
            <a:avLst/>
          </a:prstGeom>
        </p:spPr>
      </p:pic>
      <p:sp>
        <p:nvSpPr>
          <p:cNvPr id="5" name="内容占位符 2"/>
          <p:cNvSpPr>
            <a:spLocks noGrp="1"/>
          </p:cNvSpPr>
          <p:nvPr>
            <p:ph idx="1"/>
          </p:nvPr>
        </p:nvSpPr>
        <p:spPr>
          <a:xfrm>
            <a:off x="431187" y="961808"/>
            <a:ext cx="11332800" cy="5075591"/>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1"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8"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
        <p:nvSpPr>
          <p:cNvPr id="19"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2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3321" y="6364173"/>
            <a:ext cx="2707922" cy="4954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 name="Picture 87" descr="图片3副本"/>
          <p:cNvPicPr>
            <a:picLocks noChangeAspect="1" noChangeArrowheads="1"/>
          </p:cNvPicPr>
          <p:nvPr userDrawn="1"/>
        </p:nvPicPr>
        <p:blipFill>
          <a:blip r:embed="rId4" cstate="screen"/>
          <a:stretch>
            <a:fillRect/>
          </a:stretch>
        </p:blipFill>
        <p:spPr bwMode="auto">
          <a:xfrm>
            <a:off x="10182225" y="6386513"/>
            <a:ext cx="1292464" cy="310923"/>
          </a:xfrm>
          <a:prstGeom prst="rect">
            <a:avLst/>
          </a:prstGeom>
          <a:noFill/>
        </p:spPr>
      </p:pic>
    </p:spTree>
    <p:extLst>
      <p:ext uri="{BB962C8B-B14F-4D97-AF65-F5344CB8AC3E}">
        <p14:creationId xmlns:p14="http://schemas.microsoft.com/office/powerpoint/2010/main" val="289341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25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Body_6">
    <p:spTree>
      <p:nvGrpSpPr>
        <p:cNvPr id="1" name=""/>
        <p:cNvGrpSpPr/>
        <p:nvPr/>
      </p:nvGrpSpPr>
      <p:grpSpPr>
        <a:xfrm>
          <a:off x="0" y="0"/>
          <a:ext cx="0" cy="0"/>
          <a:chOff x="0" y="0"/>
          <a:chExt cx="0" cy="0"/>
        </a:xfrm>
      </p:grpSpPr>
      <p:sp>
        <p:nvSpPr>
          <p:cNvPr id="12" name="Rectangle 1"/>
          <p:cNvSpPr>
            <a:spLocks/>
          </p:cNvSpPr>
          <p:nvPr userDrawn="1"/>
        </p:nvSpPr>
        <p:spPr bwMode="auto">
          <a:xfrm flipH="1">
            <a:off x="0" y="0"/>
            <a:ext cx="12195175" cy="6859588"/>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dirty="0">
              <a:solidFill>
                <a:srgbClr val="000000"/>
              </a:solidFill>
              <a:latin typeface="Arial" charset="0"/>
              <a:ea typeface="宋体" pitchFamily="2" charset="-122"/>
            </a:endParaRPr>
          </a:p>
        </p:txBody>
      </p:sp>
      <p:pic>
        <p:nvPicPr>
          <p:cNvPr id="17" name="图片 78"/>
          <p:cNvPicPr>
            <a:picLocks noChangeAspect="1"/>
          </p:cNvPicPr>
          <p:nvPr userDrawn="1"/>
        </p:nvPicPr>
        <p:blipFill rotWithShape="1">
          <a:blip r:embed="rId2" cstate="email">
            <a:alphaModFix amt="19000"/>
            <a:extLst>
              <a:ext uri="{28A0092B-C50C-407E-A947-70E740481C1C}">
                <a14:useLocalDpi xmlns:a14="http://schemas.microsoft.com/office/drawing/2010/main"/>
              </a:ext>
            </a:extLst>
          </a:blip>
          <a:srcRect b="28381"/>
          <a:stretch/>
        </p:blipFill>
        <p:spPr>
          <a:xfrm>
            <a:off x="0" y="4737213"/>
            <a:ext cx="12195175" cy="2122375"/>
          </a:xfrm>
          <a:prstGeom prst="rect">
            <a:avLst/>
          </a:prstGeom>
        </p:spPr>
      </p:pic>
      <p:pic>
        <p:nvPicPr>
          <p:cNvPr id="13" name="Picture 7"/>
          <p:cNvPicPr>
            <a:picLocks noChangeAspect="1" noChangeArrowheads="1"/>
          </p:cNvPicPr>
          <p:nvPr userDrawn="1"/>
        </p:nvPicPr>
        <p:blipFill>
          <a:blip r:embed="rId3">
            <a:extLst>
              <a:ext uri="{28A0092B-C50C-407E-A947-70E740481C1C}">
                <a14:useLocalDpi xmlns:a14="http://schemas.microsoft.com/office/drawing/2010/main"/>
              </a:ext>
            </a:extLst>
          </a:blip>
          <a:stretch>
            <a:fillRect/>
          </a:stretch>
        </p:blipFill>
        <p:spPr bwMode="auto">
          <a:xfrm>
            <a:off x="10455820" y="6365315"/>
            <a:ext cx="1308167" cy="330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round/>
                <a:headEnd/>
                <a:tailEnd/>
              </a14:hiddenLine>
            </a:ext>
          </a:extLst>
        </p:spPr>
      </p:pic>
      <p:pic>
        <p:nvPicPr>
          <p:cNvPr id="1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0212" y="6364173"/>
            <a:ext cx="2707922" cy="4954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内容占位符 2"/>
          <p:cNvSpPr>
            <a:spLocks noGrp="1"/>
          </p:cNvSpPr>
          <p:nvPr>
            <p:ph idx="1"/>
          </p:nvPr>
        </p:nvSpPr>
        <p:spPr>
          <a:xfrm>
            <a:off x="431187" y="961808"/>
            <a:ext cx="11332800" cy="5075591"/>
          </a:xfrm>
          <a:prstGeom prst="rect">
            <a:avLst/>
          </a:prstGeom>
        </p:spPr>
        <p:txBody>
          <a:bodyPr/>
          <a:lstStyle>
            <a:lvl1pPr>
              <a:buClr>
                <a:schemeClr val="bg1"/>
              </a:buClr>
              <a:defRPr sz="2400">
                <a:solidFill>
                  <a:schemeClr val="bg1"/>
                </a:solidFill>
                <a:latin typeface="+mn-ea"/>
                <a:ea typeface="+mn-ea"/>
              </a:defRPr>
            </a:lvl1pPr>
            <a:lvl2pPr>
              <a:buClr>
                <a:schemeClr val="bg1"/>
              </a:buClr>
              <a:defRPr sz="2000">
                <a:solidFill>
                  <a:schemeClr val="bg1"/>
                </a:solidFill>
                <a:latin typeface="+mn-ea"/>
                <a:ea typeface="+mn-ea"/>
              </a:defRPr>
            </a:lvl2pPr>
            <a:lvl3pPr>
              <a:buClr>
                <a:schemeClr val="bg1"/>
              </a:buClr>
              <a:defRPr sz="1800">
                <a:solidFill>
                  <a:schemeClr val="bg1"/>
                </a:solidFill>
                <a:latin typeface="+mn-ea"/>
                <a:ea typeface="+mn-ea"/>
              </a:defRPr>
            </a:lvl3pPr>
            <a:lvl4pPr>
              <a:buClr>
                <a:schemeClr val="bg1"/>
              </a:buClr>
              <a:defRPr sz="1600">
                <a:solidFill>
                  <a:schemeClr val="bg1"/>
                </a:solidFill>
                <a:latin typeface="+mn-ea"/>
                <a:ea typeface="+mn-ea"/>
              </a:defRPr>
            </a:lvl4pPr>
            <a:lvl5pPr>
              <a:buClr>
                <a:schemeClr val="bg1"/>
              </a:buClr>
              <a:defRPr sz="1400">
                <a:solidFill>
                  <a:schemeClr val="bg1"/>
                </a:solidFill>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1"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bg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9"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4790BD"/>
                </a:solidFill>
                <a:latin typeface="FrutigerNext LT Regular" panose="020B0503040504020204" pitchFamily="34" charset="0"/>
                <a:ea typeface="微软雅黑"/>
              </a:rPr>
              <a:t>HUAWEI TECHNOLOGIES CO., LTD.</a:t>
            </a:r>
          </a:p>
        </p:txBody>
      </p:sp>
      <p:sp>
        <p:nvSpPr>
          <p:cNvPr id="20"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4790BD"/>
                </a:solidFill>
                <a:latin typeface="FrutigerNext LT Regular" panose="020B0503040504020204" pitchFamily="34" charset="0"/>
                <a:ea typeface="微软雅黑"/>
              </a:rPr>
              <a:t> </a:t>
            </a:r>
            <a:fld id="{A4C34F22-587E-473D-9099-376F4F013A30}" type="slidenum">
              <a:rPr lang="de-DE" altLang="zh-CN" sz="1400" kern="0">
                <a:solidFill>
                  <a:srgbClr val="4790BD"/>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4790BD"/>
              </a:solidFill>
              <a:latin typeface="FrutigerNext LT Regular" panose="020B0503040504020204" pitchFamily="34" charset="0"/>
              <a:ea typeface="微软雅黑"/>
            </a:endParaRPr>
          </a:p>
        </p:txBody>
      </p:sp>
    </p:spTree>
    <p:extLst>
      <p:ext uri="{BB962C8B-B14F-4D97-AF65-F5344CB8AC3E}">
        <p14:creationId xmlns:p14="http://schemas.microsoft.com/office/powerpoint/2010/main" val="1846326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25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0400" y="260423"/>
            <a:ext cx="11088000" cy="539876"/>
          </a:xfrm>
        </p:spPr>
        <p:txBody>
          <a:bodyPr/>
          <a:lstStyle/>
          <a:p>
            <a:r>
              <a:rPr lang="zh-CN" altLang="en-US"/>
              <a:t>单击此处编辑母版标题样式</a:t>
            </a:r>
            <a:endParaRPr lang="zh-CN" altLang="en-US" dirty="0"/>
          </a:p>
        </p:txBody>
      </p:sp>
      <p:sp>
        <p:nvSpPr>
          <p:cNvPr id="3" name="内容占位符 2"/>
          <p:cNvSpPr>
            <a:spLocks noGrp="1"/>
          </p:cNvSpPr>
          <p:nvPr>
            <p:ph idx="1"/>
          </p:nvPr>
        </p:nvSpPr>
        <p:spPr>
          <a:xfrm>
            <a:off x="590400" y="908261"/>
            <a:ext cx="11088000" cy="540252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10"/>
          <p:cNvSpPr>
            <a:spLocks noGrp="1" noChangeArrowheads="1"/>
          </p:cNvSpPr>
          <p:nvPr>
            <p:ph type="dt" sz="half" idx="10"/>
          </p:nvPr>
        </p:nvSpPr>
        <p:spPr>
          <a:ln/>
        </p:spPr>
        <p:txBody>
          <a:bodyPr/>
          <a:lstStyle>
            <a:lvl1pPr>
              <a:defRPr/>
            </a:lvl1pPr>
          </a:lstStyle>
          <a:p>
            <a:pPr>
              <a:defRPr/>
            </a:pPr>
            <a:fld id="{B2A8832E-1023-410A-A24E-2EFF84925146}" type="slidenum">
              <a:rPr lang="de-DE" altLang="zh-CN" smtClean="0">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4803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s_1">
    <p:spTree>
      <p:nvGrpSpPr>
        <p:cNvPr id="1" name=""/>
        <p:cNvGrpSpPr/>
        <p:nvPr/>
      </p:nvGrpSpPr>
      <p:grpSpPr>
        <a:xfrm>
          <a:off x="0" y="0"/>
          <a:ext cx="0" cy="0"/>
          <a:chOff x="0" y="0"/>
          <a:chExt cx="0" cy="0"/>
        </a:xfrm>
      </p:grpSpPr>
      <p:pic>
        <p:nvPicPr>
          <p:cNvPr id="4" name="Picture 5" descr="C:\Users\z00205060\Desktop\CP项目\规范类文件\新建文件夹\巴展视觉物料规范-20.jpg"/>
          <p:cNvPicPr>
            <a:picLocks noChangeAspect="1" noChangeArrowheads="1"/>
          </p:cNvPicPr>
          <p:nvPr userDrawn="1"/>
        </p:nvPicPr>
        <p:blipFill>
          <a:blip r:embed="rId2" cstate="screen"/>
          <a:srcRect/>
          <a:stretch>
            <a:fillRect/>
          </a:stretch>
        </p:blipFill>
        <p:spPr bwMode="auto">
          <a:xfrm>
            <a:off x="0" y="0"/>
            <a:ext cx="12195175" cy="6858736"/>
          </a:xfrm>
          <a:prstGeom prst="rect">
            <a:avLst/>
          </a:prstGeom>
          <a:noFill/>
        </p:spPr>
      </p:pic>
      <p:pic>
        <p:nvPicPr>
          <p:cNvPr id="5" name="Picture 77" descr="Logo"/>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50172" y="5787562"/>
            <a:ext cx="7064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tx1">
                    <a:lumMod val="75000"/>
                    <a:lumOff val="25000"/>
                  </a:schemeClr>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tx1">
                    <a:lumMod val="75000"/>
                    <a:lumOff val="25000"/>
                  </a:schemeClr>
                </a:solidFill>
                <a:latin typeface="+mn-ea"/>
                <a:ea typeface="+mn-ea"/>
              </a:defRPr>
            </a:lvl1pPr>
            <a:lvl2pPr>
              <a:defRPr>
                <a:solidFill>
                  <a:schemeClr val="tx1">
                    <a:lumMod val="75000"/>
                    <a:lumOff val="25000"/>
                  </a:schemeClr>
                </a:solidFill>
                <a:latin typeface="+mn-ea"/>
                <a:ea typeface="+mn-ea"/>
              </a:defRPr>
            </a:lvl2pPr>
            <a:lvl3pPr>
              <a:defRPr>
                <a:solidFill>
                  <a:schemeClr val="tx1">
                    <a:lumMod val="75000"/>
                    <a:lumOff val="25000"/>
                  </a:schemeClr>
                </a:solidFill>
                <a:latin typeface="+mn-ea"/>
                <a:ea typeface="+mn-ea"/>
              </a:defRPr>
            </a:lvl3pPr>
            <a:lvl4pPr>
              <a:defRPr>
                <a:solidFill>
                  <a:schemeClr val="tx1">
                    <a:lumMod val="75000"/>
                    <a:lumOff val="25000"/>
                  </a:schemeClr>
                </a:solidFill>
                <a:latin typeface="+mn-ea"/>
                <a:ea typeface="+mn-ea"/>
              </a:defRPr>
            </a:lvl4pPr>
            <a:lvl5pP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119574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Thank You_1">
    <p:spTree>
      <p:nvGrpSpPr>
        <p:cNvPr id="1" name=""/>
        <p:cNvGrpSpPr/>
        <p:nvPr/>
      </p:nvGrpSpPr>
      <p:grpSpPr>
        <a:xfrm>
          <a:off x="0" y="0"/>
          <a:ext cx="0" cy="0"/>
          <a:chOff x="0" y="0"/>
          <a:chExt cx="0" cy="0"/>
        </a:xfrm>
      </p:grpSpPr>
      <p:pic>
        <p:nvPicPr>
          <p:cNvPr id="6" name="Picture 3" descr="C:\Users\z00205060\Desktop\CP项目\规范类文件\新建文件夹\巴展视觉物料规范-14.jpg"/>
          <p:cNvPicPr>
            <a:picLocks noChangeAspect="1" noChangeArrowheads="1"/>
          </p:cNvPicPr>
          <p:nvPr userDrawn="1"/>
        </p:nvPicPr>
        <p:blipFill>
          <a:blip r:embed="rId2" cstate="screen"/>
          <a:srcRect/>
          <a:stretch>
            <a:fillRect/>
          </a:stretch>
        </p:blipFill>
        <p:spPr bwMode="auto">
          <a:xfrm>
            <a:off x="1" y="1"/>
            <a:ext cx="12195175" cy="6860323"/>
          </a:xfrm>
          <a:prstGeom prst="rect">
            <a:avLst/>
          </a:prstGeom>
          <a:noFill/>
        </p:spPr>
      </p:pic>
      <p:pic>
        <p:nvPicPr>
          <p:cNvPr id="7" name="Picture 87" descr="图片3副本"/>
          <p:cNvPicPr>
            <a:picLocks noChangeAspect="1" noChangeArrowheads="1"/>
          </p:cNvPicPr>
          <p:nvPr userDrawn="1"/>
        </p:nvPicPr>
        <p:blipFill>
          <a:blip r:embed="rId3" cstate="screen"/>
          <a:srcRect/>
          <a:stretch>
            <a:fillRect/>
          </a:stretch>
        </p:blipFill>
        <p:spPr bwMode="auto">
          <a:xfrm>
            <a:off x="10182225" y="6387992"/>
            <a:ext cx="1295400" cy="308046"/>
          </a:xfrm>
          <a:prstGeom prst="rect">
            <a:avLst/>
          </a:prstGeom>
          <a:noFill/>
        </p:spPr>
      </p:pic>
      <p:sp>
        <p:nvSpPr>
          <p:cNvPr id="2" name="Text Box 16"/>
          <p:cNvSpPr txBox="1">
            <a:spLocks noChangeArrowheads="1"/>
          </p:cNvSpPr>
          <p:nvPr userDrawn="1"/>
        </p:nvSpPr>
        <p:spPr bwMode="auto">
          <a:xfrm>
            <a:off x="4432939" y="2061846"/>
            <a:ext cx="3530134" cy="1015898"/>
          </a:xfrm>
          <a:prstGeom prst="rect">
            <a:avLst/>
          </a:prstGeom>
          <a:noFill/>
          <a:ln w="9525">
            <a:noFill/>
            <a:miter lim="800000"/>
            <a:headEnd/>
            <a:tailEnd/>
          </a:ln>
        </p:spPr>
        <p:txBody>
          <a:bodyPr wrap="none">
            <a:spAutoFit/>
          </a:bodyPr>
          <a:lstStyle/>
          <a:p>
            <a:pPr eaLnBrk="0" hangingPunct="0">
              <a:buClrTx/>
              <a:buFontTx/>
              <a:buNone/>
            </a:pPr>
            <a:r>
              <a:rPr lang="en-US" altLang="zh-CN" sz="6000" b="0" dirty="0">
                <a:solidFill>
                  <a:schemeClr val="tx1">
                    <a:lumMod val="75000"/>
                    <a:lumOff val="25000"/>
                  </a:schemeClr>
                </a:solidFill>
                <a:latin typeface="+mn-lt"/>
                <a:ea typeface="MS PGothic" pitchFamily="34" charset="-128"/>
                <a:cs typeface="Calibri" pitchFamily="34" charset="0"/>
              </a:rPr>
              <a:t>Thank you</a:t>
            </a:r>
          </a:p>
        </p:txBody>
      </p:sp>
      <p:sp>
        <p:nvSpPr>
          <p:cNvPr id="3" name="Text Box 17"/>
          <p:cNvSpPr txBox="1">
            <a:spLocks noChangeArrowheads="1"/>
          </p:cNvSpPr>
          <p:nvPr userDrawn="1"/>
        </p:nvSpPr>
        <p:spPr bwMode="auto">
          <a:xfrm>
            <a:off x="5342387" y="3246395"/>
            <a:ext cx="1757725" cy="338554"/>
          </a:xfrm>
          <a:prstGeom prst="rect">
            <a:avLst/>
          </a:prstGeom>
          <a:noFill/>
          <a:ln w="9525">
            <a:noFill/>
            <a:miter lim="800000"/>
            <a:headEnd/>
            <a:tailEnd/>
          </a:ln>
        </p:spPr>
        <p:txBody>
          <a:bodyPr wrap="none">
            <a:spAutoFit/>
          </a:bodyPr>
          <a:lstStyle/>
          <a:p>
            <a:pPr eaLnBrk="0" hangingPunct="0">
              <a:buClrTx/>
              <a:buFontTx/>
              <a:buNone/>
            </a:pPr>
            <a:r>
              <a:rPr lang="en-US" altLang="zh-CN" sz="1600" b="0" dirty="0">
                <a:solidFill>
                  <a:srgbClr val="000000">
                    <a:lumMod val="75000"/>
                    <a:lumOff val="25000"/>
                  </a:srgbClr>
                </a:solidFill>
                <a:latin typeface="+mn-lt"/>
                <a:ea typeface="MS PGothic" pitchFamily="34" charset="-128"/>
                <a:cs typeface="Calibri" pitchFamily="34" charset="0"/>
              </a:rPr>
              <a:t>www.huawei.com</a:t>
            </a:r>
          </a:p>
        </p:txBody>
      </p:sp>
      <p:sp>
        <p:nvSpPr>
          <p:cNvPr id="4" name="TextBox 3"/>
          <p:cNvSpPr txBox="1"/>
          <p:nvPr userDrawn="1"/>
        </p:nvSpPr>
        <p:spPr>
          <a:xfrm>
            <a:off x="1624014" y="4563532"/>
            <a:ext cx="9182099" cy="1385316"/>
          </a:xfrm>
          <a:prstGeom prst="rect">
            <a:avLst/>
          </a:prstGeom>
          <a:noFill/>
        </p:spPr>
        <p:txBody>
          <a:bodyPr wrap="square" rtlCol="0">
            <a:spAutoFit/>
          </a:bodyPr>
          <a:lstStyle/>
          <a:p>
            <a:pPr algn="just" fontAlgn="auto">
              <a:spcBef>
                <a:spcPts val="0"/>
              </a:spcBef>
              <a:spcAft>
                <a:spcPts val="600"/>
              </a:spcAft>
              <a:buClrTx/>
              <a:buFontTx/>
              <a:buNone/>
              <a:defRPr/>
            </a:pPr>
            <a:r>
              <a:rPr lang="en-US" altLang="zh-CN" sz="1400" b="0" dirty="0">
                <a:solidFill>
                  <a:srgbClr val="000000">
                    <a:lumMod val="75000"/>
                    <a:lumOff val="25000"/>
                  </a:srgbClr>
                </a:solidFill>
                <a:latin typeface="+mn-lt"/>
                <a:ea typeface="宋体" charset="-122"/>
                <a:cs typeface="Calibri" pitchFamily="34" charset="0"/>
              </a:rPr>
              <a:t>Copyright©2015 Huawei Technologies Co., Ltd. All Rights Reserved.</a:t>
            </a:r>
            <a:endParaRPr lang="zh-CN" altLang="zh-CN" sz="1400" b="0" dirty="0">
              <a:solidFill>
                <a:srgbClr val="000000">
                  <a:lumMod val="75000"/>
                  <a:lumOff val="25000"/>
                </a:srgbClr>
              </a:solidFill>
              <a:latin typeface="+mn-lt"/>
              <a:ea typeface="宋体" charset="-122"/>
              <a:cs typeface="Calibri" pitchFamily="34" charset="0"/>
            </a:endParaRPr>
          </a:p>
          <a:p>
            <a:pPr algn="just" fontAlgn="auto">
              <a:spcBef>
                <a:spcPts val="0"/>
              </a:spcBef>
              <a:spcAft>
                <a:spcPts val="0"/>
              </a:spcAft>
              <a:buClrTx/>
              <a:buFontTx/>
              <a:buNone/>
              <a:defRPr/>
            </a:pPr>
            <a:r>
              <a:rPr lang="en-US" altLang="zh-CN" sz="1300" b="0" dirty="0">
                <a:solidFill>
                  <a:srgbClr val="000000">
                    <a:lumMod val="75000"/>
                    <a:lumOff val="25000"/>
                  </a:srgbClr>
                </a:solidFill>
                <a:latin typeface="+mn-lt"/>
                <a:ea typeface="宋体" charset="-122"/>
                <a:cs typeface="Calibri"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b="0" dirty="0">
              <a:solidFill>
                <a:srgbClr val="000000">
                  <a:lumMod val="75000"/>
                  <a:lumOff val="25000"/>
                </a:srgbClr>
              </a:solidFill>
              <a:latin typeface="+mn-lt"/>
              <a:ea typeface="宋体" charset="-122"/>
              <a:cs typeface="Calibri" pitchFamily="34" charset="0"/>
            </a:endParaRPr>
          </a:p>
        </p:txBody>
      </p:sp>
      <p:sp>
        <p:nvSpPr>
          <p:cNvPr id="5" name="Text Box 5"/>
          <p:cNvSpPr txBox="1">
            <a:spLocks noChangeArrowheads="1"/>
          </p:cNvSpPr>
          <p:nvPr userDrawn="1"/>
        </p:nvSpPr>
        <p:spPr bwMode="auto">
          <a:xfrm>
            <a:off x="4633268" y="6480088"/>
            <a:ext cx="2740495"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buClrTx/>
              <a:buFontTx/>
              <a:buNone/>
              <a:defRPr/>
            </a:pPr>
            <a:r>
              <a:rPr lang="en-US" altLang="zh-CN" sz="1400" b="0" kern="0" dirty="0">
                <a:solidFill>
                  <a:srgbClr val="000000">
                    <a:lumMod val="65000"/>
                    <a:lumOff val="35000"/>
                  </a:srgbClr>
                </a:solidFill>
                <a:latin typeface="+mn-lt"/>
                <a:ea typeface="MS PGothic" pitchFamily="34" charset="-128"/>
                <a:cs typeface="Calibri" pitchFamily="34" charset="0"/>
              </a:rPr>
              <a:t>HUAWEI TECHNOLOGIES CO., LTD.</a:t>
            </a:r>
          </a:p>
        </p:txBody>
      </p:sp>
    </p:spTree>
    <p:extLst>
      <p:ext uri="{BB962C8B-B14F-4D97-AF65-F5344CB8AC3E}">
        <p14:creationId xmlns:p14="http://schemas.microsoft.com/office/powerpoint/2010/main" val="22844096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_2">
    <p:spTree>
      <p:nvGrpSpPr>
        <p:cNvPr id="1" name=""/>
        <p:cNvGrpSpPr/>
        <p:nvPr/>
      </p:nvGrpSpPr>
      <p:grpSpPr>
        <a:xfrm>
          <a:off x="0" y="0"/>
          <a:ext cx="0" cy="0"/>
          <a:chOff x="0" y="0"/>
          <a:chExt cx="0" cy="0"/>
        </a:xfrm>
      </p:grpSpPr>
      <p:pic>
        <p:nvPicPr>
          <p:cNvPr id="2" name="Picture 2" descr="D:\2015 MWC KV\2015 MWC PPT\新建文件夹\08.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black">
                    <a:lumMod val="65000"/>
                    <a:lumOff val="35000"/>
                  </a:prstClr>
                </a:solidFill>
                <a:latin typeface="Arial"/>
                <a:ea typeface="微软雅黑"/>
              </a:rPr>
              <a:t>Copyright©2015 Huawei Technologies Co., Ltd. All Rights Reserved.</a:t>
            </a:r>
            <a:endParaRPr lang="zh-CN" altLang="zh-CN" sz="900" dirty="0">
              <a:solidFill>
                <a:prstClr val="black">
                  <a:lumMod val="65000"/>
                  <a:lumOff val="35000"/>
                </a:prstClr>
              </a:solidFill>
              <a:latin typeface="Arial"/>
              <a:ea typeface="微软雅黑"/>
            </a:endParaRPr>
          </a:p>
          <a:p>
            <a:pPr algn="just" defTabSz="1219444" fontAlgn="auto">
              <a:spcBef>
                <a:spcPts val="0"/>
              </a:spcBef>
              <a:spcAft>
                <a:spcPts val="0"/>
              </a:spcAft>
              <a:defRPr/>
            </a:pPr>
            <a:r>
              <a:rPr lang="en-US" altLang="zh-CN" sz="900" dirty="0">
                <a:solidFill>
                  <a:prstClr val="black">
                    <a:lumMod val="65000"/>
                    <a:lumOff val="3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black">
                  <a:lumMod val="65000"/>
                  <a:lumOff val="35000"/>
                </a:prstClr>
              </a:solidFill>
              <a:latin typeface="Arial"/>
              <a:ea typeface="微软雅黑"/>
            </a:endParaRPr>
          </a:p>
        </p:txBody>
      </p:sp>
    </p:spTree>
    <p:extLst>
      <p:ext uri="{BB962C8B-B14F-4D97-AF65-F5344CB8AC3E}">
        <p14:creationId xmlns:p14="http://schemas.microsoft.com/office/powerpoint/2010/main" val="1438539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_3">
    <p:spTree>
      <p:nvGrpSpPr>
        <p:cNvPr id="1" name=""/>
        <p:cNvGrpSpPr/>
        <p:nvPr/>
      </p:nvGrpSpPr>
      <p:grpSpPr>
        <a:xfrm>
          <a:off x="0" y="0"/>
          <a:ext cx="0" cy="0"/>
          <a:chOff x="0" y="0"/>
          <a:chExt cx="0" cy="0"/>
        </a:xfrm>
      </p:grpSpPr>
      <p:pic>
        <p:nvPicPr>
          <p:cNvPr id="2" name="Picture 2" descr="D:\2015 MWC KV\2015 MWC PPT\新建文件夹\03.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white">
                    <a:lumMod val="65000"/>
                  </a:prstClr>
                </a:solidFill>
                <a:latin typeface="Arial"/>
                <a:ea typeface="微软雅黑"/>
              </a:rPr>
              <a:t>Copyright©2015 Huawei Technologies Co., Ltd. All Rights Reserved.</a:t>
            </a:r>
            <a:endParaRPr lang="zh-CN" altLang="zh-CN" sz="900" dirty="0">
              <a:solidFill>
                <a:prstClr val="white">
                  <a:lumMod val="65000"/>
                </a:prstClr>
              </a:solidFill>
              <a:latin typeface="Arial"/>
              <a:ea typeface="微软雅黑"/>
            </a:endParaRPr>
          </a:p>
          <a:p>
            <a:pPr algn="just" defTabSz="1219444" fontAlgn="auto">
              <a:spcBef>
                <a:spcPts val="0"/>
              </a:spcBef>
              <a:spcAft>
                <a:spcPts val="0"/>
              </a:spcAft>
              <a:defRPr/>
            </a:pPr>
            <a:r>
              <a:rPr lang="en-US" altLang="zh-CN" sz="900" dirty="0">
                <a:solidFill>
                  <a:prstClr val="white">
                    <a:lumMod val="6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white">
                  <a:lumMod val="65000"/>
                </a:prstClr>
              </a:solidFill>
              <a:latin typeface="Arial"/>
              <a:ea typeface="微软雅黑"/>
            </a:endParaRPr>
          </a:p>
        </p:txBody>
      </p:sp>
    </p:spTree>
    <p:extLst>
      <p:ext uri="{BB962C8B-B14F-4D97-AF65-F5344CB8AC3E}">
        <p14:creationId xmlns:p14="http://schemas.microsoft.com/office/powerpoint/2010/main" val="35025939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2" name="Picture 87" descr="图片3副本"/>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035050" y="6279398"/>
            <a:ext cx="1747932" cy="4155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图片 86"/>
          <p:cNvPicPr>
            <a:picLocks noChangeAspect="1"/>
          </p:cNvPicPr>
          <p:nvPr userDrawn="1"/>
        </p:nvPicPr>
        <p:blipFill rotWithShape="1">
          <a:blip r:embed="rId3" cstate="email">
            <a:alphaModFix amt="25000"/>
            <a:extLst>
              <a:ext uri="{28A0092B-C50C-407E-A947-70E740481C1C}">
                <a14:useLocalDpi xmlns:a14="http://schemas.microsoft.com/office/drawing/2010/main"/>
              </a:ext>
            </a:extLst>
          </a:blip>
          <a:srcRect b="39770"/>
          <a:stretch/>
        </p:blipFill>
        <p:spPr>
          <a:xfrm>
            <a:off x="3792731" y="3795113"/>
            <a:ext cx="5033212" cy="3019057"/>
          </a:xfrm>
          <a:prstGeom prst="rect">
            <a:avLst/>
          </a:prstGeom>
        </p:spPr>
      </p:pic>
      <p:pic>
        <p:nvPicPr>
          <p:cNvPr id="7" name="Picture 6"/>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2353171" y="1094593"/>
            <a:ext cx="7504367" cy="37520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black">
                    <a:lumMod val="65000"/>
                    <a:lumOff val="35000"/>
                  </a:prstClr>
                </a:solidFill>
                <a:latin typeface="Arial"/>
                <a:ea typeface="微软雅黑"/>
              </a:rPr>
              <a:t>Copyright©2015 Huawei Technologies Co., Ltd. All Rights Reserved.</a:t>
            </a:r>
            <a:endParaRPr lang="zh-CN" altLang="zh-CN" sz="900" dirty="0">
              <a:solidFill>
                <a:prstClr val="black">
                  <a:lumMod val="65000"/>
                  <a:lumOff val="35000"/>
                </a:prstClr>
              </a:solidFill>
              <a:latin typeface="Arial"/>
              <a:ea typeface="微软雅黑"/>
            </a:endParaRPr>
          </a:p>
          <a:p>
            <a:pPr algn="just" defTabSz="1219444" fontAlgn="auto">
              <a:spcBef>
                <a:spcPts val="0"/>
              </a:spcBef>
              <a:spcAft>
                <a:spcPts val="0"/>
              </a:spcAft>
              <a:defRPr/>
            </a:pPr>
            <a:r>
              <a:rPr lang="en-US" altLang="zh-CN" sz="900" dirty="0">
                <a:solidFill>
                  <a:prstClr val="black">
                    <a:lumMod val="65000"/>
                    <a:lumOff val="3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black">
                  <a:lumMod val="65000"/>
                  <a:lumOff val="35000"/>
                </a:prstClr>
              </a:solidFill>
              <a:latin typeface="Arial"/>
              <a:ea typeface="微软雅黑"/>
            </a:endParaRPr>
          </a:p>
        </p:txBody>
      </p:sp>
    </p:spTree>
    <p:extLst>
      <p:ext uri="{BB962C8B-B14F-4D97-AF65-F5344CB8AC3E}">
        <p14:creationId xmlns:p14="http://schemas.microsoft.com/office/powerpoint/2010/main" val="375637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3">
    <p:spTree>
      <p:nvGrpSpPr>
        <p:cNvPr id="1" name=""/>
        <p:cNvGrpSpPr/>
        <p:nvPr/>
      </p:nvGrpSpPr>
      <p:grpSpPr>
        <a:xfrm>
          <a:off x="0" y="0"/>
          <a:ext cx="0" cy="0"/>
          <a:chOff x="0" y="0"/>
          <a:chExt cx="0" cy="0"/>
        </a:xfrm>
      </p:grpSpPr>
      <p:pic>
        <p:nvPicPr>
          <p:cNvPr id="5" name="Picture 2" descr="D:\2015 MWC KV\2015 MWC PPT\新建文件夹\06.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7"/>
          <p:cNvSpPr txBox="1">
            <a:spLocks noChangeArrowheads="1"/>
          </p:cNvSpPr>
          <p:nvPr userDrawn="1"/>
        </p:nvSpPr>
        <p:spPr bwMode="auto">
          <a:xfrm>
            <a:off x="10159575" y="6287949"/>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b="0" dirty="0">
                <a:solidFill>
                  <a:srgbClr val="000000">
                    <a:lumMod val="65000"/>
                    <a:lumOff val="35000"/>
                  </a:srgbClr>
                </a:solidFill>
                <a:latin typeface="FrutigerNext LT Light" pitchFamily="34" charset="0"/>
                <a:ea typeface="MS PGothic" pitchFamily="34" charset="-128"/>
              </a:rPr>
              <a:t>www.huawei.com</a:t>
            </a:r>
          </a:p>
        </p:txBody>
      </p:sp>
      <p:sp>
        <p:nvSpPr>
          <p:cNvPr id="7" name="Text Box 5"/>
          <p:cNvSpPr txBox="1">
            <a:spLocks noChangeArrowheads="1"/>
          </p:cNvSpPr>
          <p:nvPr userDrawn="1"/>
        </p:nvSpPr>
        <p:spPr bwMode="auto">
          <a:xfrm>
            <a:off x="695668" y="6326430"/>
            <a:ext cx="2640788"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400" b="0" dirty="0">
                <a:solidFill>
                  <a:srgbClr val="000000">
                    <a:lumMod val="65000"/>
                    <a:lumOff val="35000"/>
                  </a:srgbClr>
                </a:solidFill>
                <a:latin typeface="FrutigerNext LT Light" pitchFamily="34" charset="0"/>
                <a:ea typeface="MS PGothic" pitchFamily="34" charset="-128"/>
              </a:rPr>
              <a:t>HUAWEI TECHNOLOGIES CO., LTD.</a:t>
            </a:r>
          </a:p>
        </p:txBody>
      </p:sp>
      <p:sp>
        <p:nvSpPr>
          <p:cNvPr id="8"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9"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2232105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 name="Rectangle 1"/>
          <p:cNvSpPr>
            <a:spLocks/>
          </p:cNvSpPr>
          <p:nvPr userDrawn="1"/>
        </p:nvSpPr>
        <p:spPr bwMode="auto">
          <a:xfrm flipH="1">
            <a:off x="0" y="1"/>
            <a:ext cx="12195175" cy="6859587"/>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3" name="Picture 7"/>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0035050" y="6286318"/>
            <a:ext cx="1747932" cy="440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round/>
                <a:headEnd/>
                <a:tailEnd/>
              </a14:hiddenLine>
            </a:ext>
          </a:extLst>
        </p:spPr>
      </p:pic>
      <p:pic>
        <p:nvPicPr>
          <p:cNvPr id="6" name="图片 1"/>
          <p:cNvPicPr>
            <a:picLocks noChangeAspect="1"/>
          </p:cNvPicPr>
          <p:nvPr userDrawn="1"/>
        </p:nvPicPr>
        <p:blipFill rotWithShape="1">
          <a:blip r:embed="rId3" cstate="email">
            <a:alphaModFix amt="21000"/>
            <a:extLst>
              <a:ext uri="{28A0092B-C50C-407E-A947-70E740481C1C}">
                <a14:useLocalDpi xmlns:a14="http://schemas.microsoft.com/office/drawing/2010/main"/>
              </a:ext>
            </a:extLst>
          </a:blip>
          <a:srcRect b="41140"/>
          <a:stretch/>
        </p:blipFill>
        <p:spPr>
          <a:xfrm>
            <a:off x="2928410" y="3813927"/>
            <a:ext cx="6434390" cy="3000244"/>
          </a:xfrm>
          <a:prstGeom prst="rect">
            <a:avLst/>
          </a:prstGeom>
        </p:spPr>
      </p:pic>
      <p:pic>
        <p:nvPicPr>
          <p:cNvPr id="9"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291797" y="1104272"/>
            <a:ext cx="7622214" cy="38034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white">
                    <a:lumMod val="65000"/>
                  </a:prstClr>
                </a:solidFill>
                <a:latin typeface="Arial"/>
                <a:ea typeface="微软雅黑"/>
              </a:rPr>
              <a:t>Copyright©2015 Huawei Technologies Co., Ltd. All Rights Reserved.</a:t>
            </a:r>
            <a:endParaRPr lang="zh-CN" altLang="zh-CN" sz="900" dirty="0">
              <a:solidFill>
                <a:prstClr val="white">
                  <a:lumMod val="65000"/>
                </a:prstClr>
              </a:solidFill>
              <a:latin typeface="Arial"/>
              <a:ea typeface="微软雅黑"/>
            </a:endParaRPr>
          </a:p>
          <a:p>
            <a:pPr algn="just" defTabSz="1219444" fontAlgn="auto">
              <a:spcBef>
                <a:spcPts val="0"/>
              </a:spcBef>
              <a:spcAft>
                <a:spcPts val="0"/>
              </a:spcAft>
              <a:defRPr/>
            </a:pPr>
            <a:r>
              <a:rPr lang="en-US" altLang="zh-CN" sz="900" dirty="0">
                <a:solidFill>
                  <a:prstClr val="white">
                    <a:lumMod val="6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white">
                  <a:lumMod val="65000"/>
                </a:prstClr>
              </a:solidFill>
              <a:latin typeface="Arial"/>
              <a:ea typeface="微软雅黑"/>
            </a:endParaRPr>
          </a:p>
        </p:txBody>
      </p:sp>
    </p:spTree>
    <p:extLst>
      <p:ext uri="{BB962C8B-B14F-4D97-AF65-F5344CB8AC3E}">
        <p14:creationId xmlns:p14="http://schemas.microsoft.com/office/powerpoint/2010/main" val="3394034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4">
    <p:spTree>
      <p:nvGrpSpPr>
        <p:cNvPr id="1" name=""/>
        <p:cNvGrpSpPr/>
        <p:nvPr/>
      </p:nvGrpSpPr>
      <p:grpSpPr>
        <a:xfrm>
          <a:off x="0" y="0"/>
          <a:ext cx="0" cy="0"/>
          <a:chOff x="0" y="0"/>
          <a:chExt cx="0" cy="0"/>
        </a:xfrm>
      </p:grpSpPr>
      <p:pic>
        <p:nvPicPr>
          <p:cNvPr id="5" name="Picture 2" descr="D:\2015 MWC KV\2015 MWC PPT\新建文件夹\0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7"/>
          <p:cNvSpPr txBox="1">
            <a:spLocks noChangeArrowheads="1"/>
          </p:cNvSpPr>
          <p:nvPr userDrawn="1"/>
        </p:nvSpPr>
        <p:spPr bwMode="auto">
          <a:xfrm>
            <a:off x="10159575" y="6287949"/>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b="0" dirty="0">
                <a:solidFill>
                  <a:srgbClr val="898989"/>
                </a:solidFill>
                <a:latin typeface="FrutigerNext LT Light" pitchFamily="34" charset="0"/>
                <a:ea typeface="MS PGothic" pitchFamily="34" charset="-128"/>
              </a:rPr>
              <a:t>www.huawei.com</a:t>
            </a:r>
          </a:p>
        </p:txBody>
      </p:sp>
      <p:sp>
        <p:nvSpPr>
          <p:cNvPr id="7" name="Text Box 5"/>
          <p:cNvSpPr txBox="1">
            <a:spLocks noChangeArrowheads="1"/>
          </p:cNvSpPr>
          <p:nvPr userDrawn="1"/>
        </p:nvSpPr>
        <p:spPr bwMode="auto">
          <a:xfrm>
            <a:off x="695668" y="6326430"/>
            <a:ext cx="2640788"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400" b="0" dirty="0">
                <a:solidFill>
                  <a:srgbClr val="898989"/>
                </a:solidFill>
                <a:latin typeface="FrutigerNext LT Light" pitchFamily="34" charset="0"/>
                <a:ea typeface="MS PGothic" pitchFamily="34" charset="-128"/>
              </a:rPr>
              <a:t>HUAWEI TECHNOLOGIES CO., LTD.</a:t>
            </a:r>
          </a:p>
        </p:txBody>
      </p:sp>
      <p:sp>
        <p:nvSpPr>
          <p:cNvPr id="8"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bg1"/>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516703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4" name="矩形 12"/>
          <p:cNvSpPr/>
          <p:nvPr userDrawn="1"/>
        </p:nvSpPr>
        <p:spPr>
          <a:xfrm>
            <a:off x="400987" y="197480"/>
            <a:ext cx="1234627" cy="276997"/>
          </a:xfrm>
          <a:prstGeom prst="rect">
            <a:avLst/>
          </a:prstGeom>
        </p:spPr>
        <p:txBody>
          <a:bodyPr wrap="none" lIns="91437" tIns="45719" rIns="91437" bIns="45719">
            <a:spAutoFit/>
          </a:bodyPr>
          <a:lstStyle/>
          <a:p>
            <a:r>
              <a:rPr lang="en-US" altLang="zh-CN" sz="1200" dirty="0">
                <a:solidFill>
                  <a:srgbClr val="000000">
                    <a:lumMod val="75000"/>
                    <a:lumOff val="25000"/>
                  </a:srgbClr>
                </a:solidFill>
                <a:latin typeface="Arial" pitchFamily="34" charset="0"/>
                <a:cs typeface="Arial" pitchFamily="34" charset="0"/>
              </a:rPr>
              <a:t>Security Level: </a:t>
            </a:r>
            <a:endParaRPr lang="zh-CN" altLang="en-US" sz="1200" dirty="0">
              <a:solidFill>
                <a:srgbClr val="000000">
                  <a:lumMod val="75000"/>
                  <a:lumOff val="25000"/>
                </a:srgbClr>
              </a:solidFill>
              <a:latin typeface="Arial" pitchFamily="34" charset="0"/>
              <a:cs typeface="Arial" pitchFamily="34" charset="0"/>
            </a:endParaRPr>
          </a:p>
        </p:txBody>
      </p:sp>
      <p:sp>
        <p:nvSpPr>
          <p:cNvPr id="5" name="副标题 2"/>
          <p:cNvSpPr txBox="1">
            <a:spLocks/>
          </p:cNvSpPr>
          <p:nvPr userDrawn="1"/>
        </p:nvSpPr>
        <p:spPr bwMode="auto">
          <a:xfrm>
            <a:off x="3663846" y="6317103"/>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282" y="6223946"/>
            <a:ext cx="3114428" cy="5779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519" y="258102"/>
            <a:ext cx="11512208" cy="5918306"/>
          </a:xfrm>
          <a:prstGeom prst="rect">
            <a:avLst/>
          </a:prstGeom>
        </p:spPr>
      </p:pic>
      <p:sp>
        <p:nvSpPr>
          <p:cNvPr id="6"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7"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pic>
        <p:nvPicPr>
          <p:cNvPr id="11" name="Picture 87" descr="图片3副本"/>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Tree>
    <p:extLst>
      <p:ext uri="{BB962C8B-B14F-4D97-AF65-F5344CB8AC3E}">
        <p14:creationId xmlns:p14="http://schemas.microsoft.com/office/powerpoint/2010/main" val="6849091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Rectangle 1"/>
          <p:cNvSpPr>
            <a:spLocks/>
          </p:cNvSpPr>
          <p:nvPr userDrawn="1"/>
        </p:nvSpPr>
        <p:spPr bwMode="auto">
          <a:xfrm flipH="1">
            <a:off x="0" y="1"/>
            <a:ext cx="12195175" cy="6859587"/>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7" name="Picture 7"/>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882437" y="6153068"/>
            <a:ext cx="1826889" cy="46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round/>
                <a:headEnd/>
                <a:tailEnd/>
              </a14:hiddenLine>
            </a:ext>
          </a:extLst>
        </p:spPr>
      </p:pic>
      <p:sp>
        <p:nvSpPr>
          <p:cNvPr id="9" name="副标题 2"/>
          <p:cNvSpPr txBox="1">
            <a:spLocks/>
          </p:cNvSpPr>
          <p:nvPr userDrawn="1"/>
        </p:nvSpPr>
        <p:spPr bwMode="auto">
          <a:xfrm>
            <a:off x="3663846" y="6303240"/>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00B0F0"/>
                </a:solidFill>
              </a:rPr>
              <a:t>www.huawei.com</a:t>
            </a:r>
            <a:endParaRPr lang="zh-CN" altLang="en-US" sz="1600" b="0" dirty="0">
              <a:solidFill>
                <a:srgbClr val="00B0F0"/>
              </a:solidFill>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9412" y="6223948"/>
            <a:ext cx="3114428" cy="5779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图片 80" descr="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6581073" y="0"/>
            <a:ext cx="5617409" cy="5599214"/>
          </a:xfrm>
          <a:prstGeom prst="rect">
            <a:avLst/>
          </a:prstGeom>
        </p:spPr>
      </p:pic>
      <p:sp>
        <p:nvSpPr>
          <p:cNvPr id="4"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5"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bg1"/>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29109837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298" y="1"/>
            <a:ext cx="12195170" cy="3185896"/>
          </a:xfrm>
          <a:prstGeom prst="rect">
            <a:avLst/>
          </a:prstGeom>
          <a:noFill/>
          <a:ln>
            <a:noFill/>
          </a:ln>
          <a:extLst>
            <a:ext uri="{909E8E84-426E-40dd-AFC4-6F175D3DCCD1}">
              <a14:hiddenFill xmlns:a14="http://schemas.microsoft.com/office/drawing/2010/main" xmlns="">
                <a:solidFill>
                  <a:srgbClr val="FFFFFF">
                    <a:alpha val="29999"/>
                  </a:srgbClr>
                </a:solidFill>
              </a14:hiddenFill>
            </a:ext>
            <a:ext uri="{91240B29-F687-4f45-9708-019B960494DF}">
              <a14:hiddenLine xmlns:a14="http://schemas.microsoft.com/office/drawing/2010/main" xmlns="" w="9525" cap="flat">
                <a:solidFill>
                  <a:schemeClr val="tx1">
                    <a:alpha val="29999"/>
                  </a:schemeClr>
                </a:solidFill>
                <a:round/>
                <a:headEnd/>
                <a:tailEnd/>
              </a14:hiddenLine>
            </a:ext>
          </a:extLst>
        </p:spPr>
      </p:pic>
      <p:sp>
        <p:nvSpPr>
          <p:cNvPr id="9" name="副标题 2"/>
          <p:cNvSpPr txBox="1">
            <a:spLocks/>
          </p:cNvSpPr>
          <p:nvPr userDrawn="1"/>
        </p:nvSpPr>
        <p:spPr bwMode="auto">
          <a:xfrm>
            <a:off x="3663846" y="6303240"/>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9412" y="6210084"/>
            <a:ext cx="3114428" cy="5779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图片 154"/>
          <p:cNvPicPr>
            <a:picLocks noChangeAspect="1"/>
          </p:cNvPicPr>
          <p:nvPr userDrawn="1"/>
        </p:nvPicPr>
        <p:blipFill>
          <a:blip r:embed="rId4"/>
          <a:stretch>
            <a:fillRect/>
          </a:stretch>
        </p:blipFill>
        <p:spPr>
          <a:xfrm>
            <a:off x="0" y="1413104"/>
            <a:ext cx="12195175" cy="2963447"/>
          </a:xfrm>
          <a:prstGeom prst="rect">
            <a:avLst/>
          </a:prstGeom>
        </p:spPr>
      </p:pic>
      <p:pic>
        <p:nvPicPr>
          <p:cNvPr id="12" name="Picture 87" descr="图片3副本"/>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
        <p:nvSpPr>
          <p:cNvPr id="13" name="副标题 2"/>
          <p:cNvSpPr>
            <a:spLocks noGrp="1"/>
          </p:cNvSpPr>
          <p:nvPr>
            <p:ph type="subTitle" idx="11"/>
          </p:nvPr>
        </p:nvSpPr>
        <p:spPr>
          <a:xfrm>
            <a:off x="911661" y="5161931"/>
            <a:ext cx="10226486" cy="960329"/>
          </a:xfrm>
          <a:prstGeom prst="rect">
            <a:avLst/>
          </a:prstGeom>
        </p:spPr>
        <p:txBody>
          <a:bodyPr/>
          <a:lstStyle>
            <a:lvl1pPr marL="0" indent="0" algn="l" fontAlgn="t">
              <a:buNone/>
              <a:defRPr sz="1600" b="0">
                <a:solidFill>
                  <a:schemeClr val="tx1">
                    <a:lumMod val="75000"/>
                    <a:lumOff val="25000"/>
                  </a:schemeClr>
                </a:solidFill>
                <a:latin typeface="+mj-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
        <p:nvSpPr>
          <p:cNvPr id="15" name="标题 1"/>
          <p:cNvSpPr>
            <a:spLocks noGrp="1"/>
          </p:cNvSpPr>
          <p:nvPr>
            <p:ph type="title"/>
          </p:nvPr>
        </p:nvSpPr>
        <p:spPr>
          <a:xfrm>
            <a:off x="911661" y="3621860"/>
            <a:ext cx="10226486"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1387456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0_标题和内容">
    <p:spTree>
      <p:nvGrpSpPr>
        <p:cNvPr id="1" name=""/>
        <p:cNvGrpSpPr/>
        <p:nvPr/>
      </p:nvGrpSpPr>
      <p:grpSpPr>
        <a:xfrm>
          <a:off x="0" y="0"/>
          <a:ext cx="0" cy="0"/>
          <a:chOff x="0" y="0"/>
          <a:chExt cx="0" cy="0"/>
        </a:xfrm>
      </p:grpSpPr>
      <p:pic>
        <p:nvPicPr>
          <p:cNvPr id="6" name="Picture 1"/>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3" y="0"/>
            <a:ext cx="12195170" cy="3185895"/>
          </a:xfrm>
          <a:prstGeom prst="rect">
            <a:avLst/>
          </a:prstGeom>
          <a:noFill/>
          <a:ln>
            <a:noFill/>
          </a:ln>
          <a:extLst>
            <a:ext uri="{909E8E84-426E-40dd-AFC4-6F175D3DCCD1}">
              <a14:hiddenFill xmlns:a14="http://schemas.microsoft.com/office/drawing/2010/main" xmlns="">
                <a:solidFill>
                  <a:srgbClr val="FFFFFF">
                    <a:alpha val="92000"/>
                  </a:srgbClr>
                </a:solidFill>
              </a14:hiddenFill>
            </a:ext>
            <a:ext uri="{91240B29-F687-4f45-9708-019B960494DF}">
              <a14:hiddenLine xmlns:a14="http://schemas.microsoft.com/office/drawing/2010/main" xmlns="" w="9525" cap="flat">
                <a:solidFill>
                  <a:schemeClr val="tx1">
                    <a:alpha val="92000"/>
                  </a:schemeClr>
                </a:solidFill>
                <a:round/>
                <a:headEnd/>
                <a:tailEnd/>
              </a14:hiddenLine>
            </a:ext>
          </a:extLst>
        </p:spPr>
      </p:pic>
      <p:pic>
        <p:nvPicPr>
          <p:cNvPr id="7" name="Picture 87" descr="图片3副本"/>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42978" y="6134407"/>
            <a:ext cx="1940004" cy="461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副标题 2"/>
          <p:cNvSpPr txBox="1">
            <a:spLocks/>
          </p:cNvSpPr>
          <p:nvPr userDrawn="1"/>
        </p:nvSpPr>
        <p:spPr bwMode="auto">
          <a:xfrm>
            <a:off x="3663846" y="6303240"/>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9412" y="6210084"/>
            <a:ext cx="3114428" cy="5779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图片 154"/>
          <p:cNvPicPr>
            <a:picLocks noChangeAspect="1"/>
          </p:cNvPicPr>
          <p:nvPr userDrawn="1"/>
        </p:nvPicPr>
        <p:blipFill>
          <a:blip r:embed="rId5"/>
          <a:stretch>
            <a:fillRect/>
          </a:stretch>
        </p:blipFill>
        <p:spPr>
          <a:xfrm>
            <a:off x="0" y="1413104"/>
            <a:ext cx="12195175" cy="2963447"/>
          </a:xfrm>
          <a:prstGeom prst="rect">
            <a:avLst/>
          </a:prstGeom>
        </p:spPr>
      </p:pic>
      <p:sp>
        <p:nvSpPr>
          <p:cNvPr id="4" name="标题 1"/>
          <p:cNvSpPr>
            <a:spLocks noGrp="1"/>
          </p:cNvSpPr>
          <p:nvPr>
            <p:ph type="title"/>
          </p:nvPr>
        </p:nvSpPr>
        <p:spPr>
          <a:xfrm>
            <a:off x="911661" y="3621860"/>
            <a:ext cx="10226486"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5" name="副标题 2"/>
          <p:cNvSpPr>
            <a:spLocks noGrp="1"/>
          </p:cNvSpPr>
          <p:nvPr>
            <p:ph type="subTitle" idx="11"/>
          </p:nvPr>
        </p:nvSpPr>
        <p:spPr>
          <a:xfrm>
            <a:off x="911661" y="5161931"/>
            <a:ext cx="10226486" cy="960329"/>
          </a:xfrm>
          <a:prstGeom prst="rect">
            <a:avLst/>
          </a:prstGeom>
        </p:spPr>
        <p:txBody>
          <a:bodyPr/>
          <a:lstStyle>
            <a:lvl1pPr marL="0" indent="0" algn="l" fontAlgn="t">
              <a:buNone/>
              <a:defRPr sz="1600" b="0">
                <a:solidFill>
                  <a:schemeClr val="tx1">
                    <a:lumMod val="75000"/>
                    <a:lumOff val="25000"/>
                  </a:schemeClr>
                </a:solidFill>
                <a:latin typeface="+mj-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1602177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Rectangle 1"/>
          <p:cNvSpPr>
            <a:spLocks/>
          </p:cNvSpPr>
          <p:nvPr userDrawn="1"/>
        </p:nvSpPr>
        <p:spPr bwMode="auto">
          <a:xfrm flipH="1">
            <a:off x="0" y="1"/>
            <a:ext cx="12195175" cy="5304991"/>
          </a:xfrm>
          <a:prstGeom prst="rect">
            <a:avLst/>
          </a:prstGeom>
          <a:gradFill flip="none" rotWithShape="1">
            <a:gsLst>
              <a:gs pos="0">
                <a:srgbClr val="343A40">
                  <a:lumMod val="10000"/>
                  <a:lumOff val="90000"/>
                </a:srgbClr>
              </a:gs>
              <a:gs pos="100000">
                <a:schemeClr val="tx1">
                  <a:lumMod val="15000"/>
                  <a:lumOff val="85000"/>
                </a:schemeClr>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8" name="Picture 87" descr="图片3副本"/>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
        <p:nvSpPr>
          <p:cNvPr id="9" name="副标题 2"/>
          <p:cNvSpPr txBox="1">
            <a:spLocks/>
          </p:cNvSpPr>
          <p:nvPr userDrawn="1"/>
        </p:nvSpPr>
        <p:spPr bwMode="auto">
          <a:xfrm>
            <a:off x="3663846" y="6317103"/>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80748" y="4727008"/>
            <a:ext cx="3114428" cy="5779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图片 1" descr="grey.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60708"/>
            <a:ext cx="5065063" cy="5048657"/>
          </a:xfrm>
          <a:prstGeom prst="rect">
            <a:avLst/>
          </a:prstGeom>
        </p:spPr>
      </p:pic>
      <p:sp>
        <p:nvSpPr>
          <p:cNvPr id="6" name="标题 1"/>
          <p:cNvSpPr>
            <a:spLocks noGrp="1"/>
          </p:cNvSpPr>
          <p:nvPr>
            <p:ph type="title"/>
          </p:nvPr>
        </p:nvSpPr>
        <p:spPr>
          <a:xfrm>
            <a:off x="5329302" y="1701202"/>
            <a:ext cx="5570069" cy="1536526"/>
          </a:xfrm>
          <a:prstGeom prst="rect">
            <a:avLst/>
          </a:prstGeom>
        </p:spPr>
        <p:txBody>
          <a:bodyPr/>
          <a:lstStyle>
            <a:lvl1pPr>
              <a:lnSpc>
                <a:spcPts val="5334"/>
              </a:lnSpc>
              <a:defRPr sz="4000">
                <a:solidFill>
                  <a:schemeClr val="accent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副标题 2"/>
          <p:cNvSpPr>
            <a:spLocks noGrp="1"/>
          </p:cNvSpPr>
          <p:nvPr>
            <p:ph type="subTitle" idx="11"/>
          </p:nvPr>
        </p:nvSpPr>
        <p:spPr>
          <a:xfrm>
            <a:off x="5329302" y="3333760"/>
            <a:ext cx="5570069" cy="768263"/>
          </a:xfrm>
          <a:prstGeom prst="rect">
            <a:avLst/>
          </a:prstGeom>
        </p:spPr>
        <p:txBody>
          <a:bodyPr/>
          <a:lstStyle>
            <a:lvl1pPr marL="0" indent="0" algn="l" fontAlgn="t">
              <a:buNone/>
              <a:defRPr sz="1600" b="0">
                <a:solidFill>
                  <a:schemeClr val="tx1">
                    <a:lumMod val="75000"/>
                    <a:lumOff val="25000"/>
                  </a:schemeClr>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2033425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theme" Target="../theme/theme3.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4.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713190"/>
      </p:ext>
    </p:extLst>
  </p:cSld>
  <p:clrMap bg1="lt1" tx1="dk1" bg2="lt2" tx2="dk2" accent1="accent1" accent2="accent2" accent3="accent3" accent4="accent4" accent5="accent5" accent6="accent6" hlink="hlink" folHlink="folHlink"/>
  <p:sldLayoutIdLst>
    <p:sldLayoutId id="2147483908" r:id="rId1"/>
    <p:sldLayoutId id="2147484038" r:id="rId2"/>
    <p:sldLayoutId id="2147483907" r:id="rId3"/>
    <p:sldLayoutId id="2147483871" r:id="rId4"/>
    <p:sldLayoutId id="2147483969" r:id="rId5"/>
    <p:sldLayoutId id="2147483967" r:id="rId6"/>
    <p:sldLayoutId id="2147483981" r:id="rId7"/>
    <p:sldLayoutId id="2147484005" r:id="rId8"/>
    <p:sldLayoutId id="2147483965" r:id="rId9"/>
    <p:sldLayoutId id="2147483963" r:id="rId10"/>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rtl="0" eaLnBrk="1" fontAlgn="base" hangingPunct="1">
        <a:spcBef>
          <a:spcPct val="0"/>
        </a:spcBef>
        <a:spcAft>
          <a:spcPct val="0"/>
        </a:spcAft>
        <a:defRPr sz="4268"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5pPr>
      <a:lvl6pPr marL="609722"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6pPr>
      <a:lvl7pPr marL="1219444"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7pPr>
      <a:lvl8pPr marL="1829166"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8pPr>
      <a:lvl9pPr marL="2438888"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9pPr>
    </p:titleStyle>
    <p:bodyStyle>
      <a:lvl1pPr marL="457291" indent="-457291" algn="l" rtl="0" eaLnBrk="1" fontAlgn="base" hangingPunct="1">
        <a:spcBef>
          <a:spcPct val="20000"/>
        </a:spcBef>
        <a:spcAft>
          <a:spcPct val="0"/>
        </a:spcAft>
        <a:buClr>
          <a:srgbClr val="990000"/>
        </a:buClr>
        <a:buChar char="•"/>
        <a:defRPr sz="3201" b="1">
          <a:solidFill>
            <a:schemeClr val="tx1"/>
          </a:solidFill>
          <a:latin typeface="+mn-lt"/>
          <a:ea typeface="+mn-ea"/>
          <a:cs typeface="+mn-cs"/>
        </a:defRPr>
      </a:lvl1pPr>
      <a:lvl2pPr marL="990798" indent="-381076" algn="l" rtl="0" eaLnBrk="1" fontAlgn="base" hangingPunct="1">
        <a:spcBef>
          <a:spcPct val="20000"/>
        </a:spcBef>
        <a:spcAft>
          <a:spcPct val="0"/>
        </a:spcAft>
        <a:buFont typeface="Arial" charset="0"/>
        <a:buChar char="›"/>
        <a:defRPr sz="2667">
          <a:solidFill>
            <a:schemeClr val="tx1"/>
          </a:solidFill>
          <a:latin typeface="+mn-lt"/>
          <a:ea typeface="+mn-ea"/>
          <a:cs typeface="+mn-cs"/>
        </a:defRPr>
      </a:lvl2pPr>
      <a:lvl3pPr marL="1524305" indent="-30486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4027" indent="-304861" algn="l" rtl="0" eaLnBrk="1" fontAlgn="base" hangingPunct="1">
        <a:spcBef>
          <a:spcPct val="20000"/>
        </a:spcBef>
        <a:spcAft>
          <a:spcPct val="0"/>
        </a:spcAft>
        <a:buChar char="–"/>
        <a:defRPr sz="2134">
          <a:solidFill>
            <a:schemeClr val="tx1"/>
          </a:solidFill>
          <a:latin typeface="+mn-lt"/>
          <a:ea typeface="+mn-ea"/>
          <a:cs typeface="+mn-cs"/>
        </a:defRPr>
      </a:lvl4pPr>
      <a:lvl5pPr marL="2743749"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5pPr>
      <a:lvl6pPr marL="3353471"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6pPr>
      <a:lvl7pPr marL="3963192"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7pPr>
      <a:lvl8pPr marL="4572914"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8pPr>
      <a:lvl9pPr marL="5182636"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951441"/>
      </p:ext>
    </p:extLst>
  </p:cSld>
  <p:clrMap bg1="lt1" tx1="dk1" bg2="lt2" tx2="dk2" accent1="accent1" accent2="accent2" accent3="accent3" accent4="accent4" accent5="accent5" accent6="accent6" hlink="hlink" folHlink="folHlink"/>
  <p:sldLayoutIdLst>
    <p:sldLayoutId id="2147483843" r:id="rId1"/>
    <p:sldLayoutId id="2147483896" r:id="rId2"/>
    <p:sldLayoutId id="2147483898" r:id="rId3"/>
    <p:sldLayoutId id="2147484031" r:id="rId4"/>
    <p:sldLayoutId id="2147484036" r:id="rId5"/>
    <p:sldLayoutId id="2147483944"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rtl="0" eaLnBrk="0" fontAlgn="base" hangingPunct="0">
        <a:spcBef>
          <a:spcPct val="0"/>
        </a:spcBef>
        <a:spcAft>
          <a:spcPct val="0"/>
        </a:spcAft>
        <a:defRPr sz="3800" b="1">
          <a:solidFill>
            <a:srgbClr val="C0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5pPr>
      <a:lvl6pPr marL="54438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877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316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755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p:titleStyle>
    <p:bodyStyle>
      <a:lvl1pPr marL="408291" indent="-408291"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tx1"/>
          </a:solidFill>
          <a:latin typeface="FrutigerNext LT Regular" pitchFamily="34" charset="0"/>
          <a:ea typeface="黑体" pitchFamily="49" charset="-122"/>
          <a:cs typeface="+mn-cs"/>
        </a:defRPr>
      </a:lvl1pPr>
      <a:lvl2pPr marL="884631" indent="-34024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360970" indent="-27219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FrutigerNext LT Regular" pitchFamily="34" charset="0"/>
          <a:ea typeface="+mn-ea"/>
          <a:cs typeface="+mn-cs"/>
        </a:defRPr>
      </a:lvl3pPr>
      <a:lvl4pPr marL="1905358" indent="-272194" algn="l" rtl="0" eaLnBrk="0" fontAlgn="base" hangingPunct="0">
        <a:lnSpc>
          <a:spcPct val="140000"/>
        </a:lnSpc>
        <a:spcBef>
          <a:spcPct val="0"/>
        </a:spcBef>
        <a:spcAft>
          <a:spcPct val="0"/>
        </a:spcAft>
        <a:buChar char="–"/>
        <a:defRPr sz="1700">
          <a:solidFill>
            <a:schemeClr val="tx1"/>
          </a:solidFill>
          <a:latin typeface="FrutigerNext LT Regular" pitchFamily="34" charset="0"/>
          <a:ea typeface="+mn-ea"/>
          <a:cs typeface="+mn-cs"/>
        </a:defRPr>
      </a:lvl4pPr>
      <a:lvl5pPr marL="2449746" indent="-272194" algn="l" rtl="0" eaLnBrk="0" fontAlgn="base" hangingPunct="0">
        <a:lnSpc>
          <a:spcPct val="140000"/>
        </a:lnSpc>
        <a:spcBef>
          <a:spcPct val="0"/>
        </a:spcBef>
        <a:spcAft>
          <a:spcPct val="0"/>
        </a:spcAft>
        <a:buFont typeface="Arial" charset="0"/>
        <a:buChar char="~"/>
        <a:defRPr sz="1400">
          <a:solidFill>
            <a:schemeClr val="tx1"/>
          </a:solidFill>
          <a:latin typeface="FrutigerNext LT Regular" pitchFamily="34" charset="0"/>
          <a:ea typeface="+mn-ea"/>
          <a:cs typeface="+mn-cs"/>
        </a:defRPr>
      </a:lvl5pPr>
      <a:lvl6pPr marL="2994134"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8522"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82910"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7298"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p:bodyStyle>
    <p:otherStyle>
      <a:defPPr>
        <a:defRPr lang="zh-CN"/>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标题占位符 1"/>
          <p:cNvSpPr>
            <a:spLocks noGrp="1"/>
          </p:cNvSpPr>
          <p:nvPr>
            <p:ph type="title"/>
          </p:nvPr>
        </p:nvSpPr>
        <p:spPr>
          <a:xfrm>
            <a:off x="609759" y="275230"/>
            <a:ext cx="10975658" cy="1143265"/>
          </a:xfrm>
          <a:prstGeom prst="rect">
            <a:avLst/>
          </a:prstGeom>
        </p:spPr>
        <p:txBody>
          <a:bodyPr vert="horz" lIns="121944" tIns="60972" rIns="121944" bIns="60972" rtlCol="0" anchor="ctr">
            <a:normAutofit/>
          </a:bodyPr>
          <a:lstStyle/>
          <a:p>
            <a:r>
              <a:rPr lang="zh-CN" altLang="en-US" dirty="0"/>
              <a:t>单击此处编辑母版标题样式</a:t>
            </a:r>
          </a:p>
        </p:txBody>
      </p:sp>
      <p:sp>
        <p:nvSpPr>
          <p:cNvPr id="17" name="文本占位符 2"/>
          <p:cNvSpPr>
            <a:spLocks noGrp="1"/>
          </p:cNvSpPr>
          <p:nvPr>
            <p:ph type="body" idx="1"/>
          </p:nvPr>
        </p:nvSpPr>
        <p:spPr>
          <a:xfrm>
            <a:off x="609759" y="1600571"/>
            <a:ext cx="10975658" cy="4526481"/>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8" name="日期占位符 3"/>
          <p:cNvSpPr>
            <a:spLocks noGrp="1"/>
          </p:cNvSpPr>
          <p:nvPr>
            <p:ph type="dt" sz="half" idx="2"/>
          </p:nvPr>
        </p:nvSpPr>
        <p:spPr>
          <a:xfrm>
            <a:off x="609759" y="6357823"/>
            <a:ext cx="2845541" cy="366267"/>
          </a:xfrm>
          <a:prstGeom prst="rect">
            <a:avLst/>
          </a:prstGeom>
        </p:spPr>
        <p:txBody>
          <a:bodyPr vert="horz" lIns="121944" tIns="60972" rIns="121944" bIns="60972" rtlCol="0" anchor="ctr"/>
          <a:lstStyle>
            <a:lvl1pPr algn="l">
              <a:defRPr sz="1600">
                <a:solidFill>
                  <a:schemeClr val="tx1"/>
                </a:solidFill>
                <a:latin typeface="+mn-ea"/>
                <a:ea typeface="+mn-ea"/>
              </a:defRPr>
            </a:lvl1pPr>
          </a:lstStyle>
          <a:p>
            <a:pPr defTabSz="1219444" fontAlgn="auto">
              <a:spcBef>
                <a:spcPts val="0"/>
              </a:spcBef>
              <a:spcAft>
                <a:spcPts val="0"/>
              </a:spcAft>
            </a:pPr>
            <a:endParaRPr lang="zh-CN" altLang="en-US" dirty="0">
              <a:solidFill>
                <a:prstClr val="black"/>
              </a:solidFill>
            </a:endParaRPr>
          </a:p>
        </p:txBody>
      </p:sp>
      <p:sp>
        <p:nvSpPr>
          <p:cNvPr id="19" name="页脚占位符 4"/>
          <p:cNvSpPr>
            <a:spLocks noGrp="1"/>
          </p:cNvSpPr>
          <p:nvPr>
            <p:ph type="ftr" sz="quarter" idx="3"/>
          </p:nvPr>
        </p:nvSpPr>
        <p:spPr>
          <a:xfrm>
            <a:off x="4166685" y="6357823"/>
            <a:ext cx="3861805" cy="366267"/>
          </a:xfrm>
          <a:prstGeom prst="rect">
            <a:avLst/>
          </a:prstGeom>
        </p:spPr>
        <p:txBody>
          <a:bodyPr vert="horz" lIns="121944" tIns="60972" rIns="121944" bIns="60972" rtlCol="0" anchor="ctr"/>
          <a:lstStyle>
            <a:lvl1pPr algn="ctr">
              <a:defRPr sz="1600">
                <a:solidFill>
                  <a:schemeClr val="tx1"/>
                </a:solidFill>
                <a:latin typeface="+mn-ea"/>
                <a:ea typeface="+mn-ea"/>
              </a:defRPr>
            </a:lvl1pPr>
          </a:lstStyle>
          <a:p>
            <a:pPr defTabSz="1219444" fontAlgn="auto">
              <a:spcBef>
                <a:spcPts val="0"/>
              </a:spcBef>
              <a:spcAft>
                <a:spcPts val="0"/>
              </a:spcAft>
            </a:pPr>
            <a:endParaRPr lang="zh-CN" altLang="en-US" dirty="0">
              <a:solidFill>
                <a:prstClr val="black"/>
              </a:solidFill>
            </a:endParaRPr>
          </a:p>
        </p:txBody>
      </p:sp>
      <p:sp>
        <p:nvSpPr>
          <p:cNvPr id="20" name="灯片编号占位符 5"/>
          <p:cNvSpPr>
            <a:spLocks noGrp="1"/>
          </p:cNvSpPr>
          <p:nvPr>
            <p:ph type="sldNum" sz="quarter" idx="4"/>
          </p:nvPr>
        </p:nvSpPr>
        <p:spPr>
          <a:xfrm>
            <a:off x="8739875" y="6357823"/>
            <a:ext cx="2845541" cy="366267"/>
          </a:xfrm>
          <a:prstGeom prst="rect">
            <a:avLst/>
          </a:prstGeom>
        </p:spPr>
        <p:txBody>
          <a:bodyPr vert="horz" lIns="121944" tIns="60972" rIns="121944" bIns="60972" rtlCol="0" anchor="ctr"/>
          <a:lstStyle>
            <a:lvl1pPr algn="r">
              <a:defRPr sz="1600">
                <a:solidFill>
                  <a:schemeClr val="tx1"/>
                </a:solidFill>
                <a:latin typeface="+mn-ea"/>
                <a:ea typeface="+mn-ea"/>
              </a:defRPr>
            </a:lvl1pPr>
          </a:lstStyle>
          <a:p>
            <a:pPr defTabSz="1219444" fontAlgn="auto">
              <a:spcBef>
                <a:spcPts val="0"/>
              </a:spcBef>
              <a:spcAft>
                <a:spcPts val="0"/>
              </a:spcAft>
            </a:pPr>
            <a:endParaRPr lang="zh-CN" altLang="en-US" dirty="0">
              <a:solidFill>
                <a:prstClr val="black"/>
              </a:solidFill>
            </a:endParaRPr>
          </a:p>
        </p:txBody>
      </p:sp>
      <p:sp>
        <p:nvSpPr>
          <p:cNvPr id="7" name="矩形 3"/>
          <p:cNvSpPr/>
          <p:nvPr userDrawn="1"/>
        </p:nvSpPr>
        <p:spPr>
          <a:xfrm>
            <a:off x="-713195" y="2459424"/>
            <a:ext cx="491390" cy="49139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9203"/>
              </a:solidFill>
              <a:latin typeface="微软雅黑" pitchFamily="34" charset="-122"/>
              <a:ea typeface="微软雅黑" pitchFamily="34" charset="-122"/>
              <a:cs typeface="Arial" pitchFamily="34" charset="0"/>
            </a:endParaRPr>
          </a:p>
        </p:txBody>
      </p:sp>
      <p:sp>
        <p:nvSpPr>
          <p:cNvPr id="8" name="矩形 4"/>
          <p:cNvSpPr/>
          <p:nvPr userDrawn="1"/>
        </p:nvSpPr>
        <p:spPr>
          <a:xfrm>
            <a:off x="-713195" y="3035673"/>
            <a:ext cx="491390" cy="4913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9" name="矩形 5"/>
          <p:cNvSpPr/>
          <p:nvPr userDrawn="1"/>
        </p:nvSpPr>
        <p:spPr>
          <a:xfrm>
            <a:off x="-713195" y="3596865"/>
            <a:ext cx="491390" cy="491390"/>
          </a:xfrm>
          <a:prstGeom prst="rect">
            <a:avLst/>
          </a:prstGeom>
          <a:solidFill>
            <a:srgbClr val="7CB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10" name="矩形 6"/>
          <p:cNvSpPr/>
          <p:nvPr userDrawn="1"/>
        </p:nvSpPr>
        <p:spPr>
          <a:xfrm>
            <a:off x="-713195" y="4173116"/>
            <a:ext cx="491390" cy="49139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11" name="矩形 7"/>
          <p:cNvSpPr/>
          <p:nvPr userDrawn="1"/>
        </p:nvSpPr>
        <p:spPr>
          <a:xfrm>
            <a:off x="-713195" y="1858554"/>
            <a:ext cx="491390" cy="4913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12" name="矩形 8"/>
          <p:cNvSpPr/>
          <p:nvPr userDrawn="1"/>
        </p:nvSpPr>
        <p:spPr>
          <a:xfrm>
            <a:off x="-713195" y="4797152"/>
            <a:ext cx="491390" cy="491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3833770391"/>
      </p:ext>
    </p:extLst>
  </p:cSld>
  <p:clrMap bg1="lt1" tx1="dk1" bg2="lt2" tx2="dk2" accent1="accent1" accent2="accent2" accent3="accent3" accent4="accent4" accent5="accent5" accent6="accent6" hlink="hlink" folHlink="folHlink"/>
  <p:sldLayoutIdLst>
    <p:sldLayoutId id="2147484028" r:id="rId1"/>
    <p:sldLayoutId id="2147483921" r:id="rId2"/>
    <p:sldLayoutId id="2147483923" r:id="rId3"/>
    <p:sldLayoutId id="2147483924" r:id="rId4"/>
    <p:sldLayoutId id="2147483927" r:id="rId5"/>
    <p:sldLayoutId id="2147484030" r:id="rId6"/>
    <p:sldLayoutId id="2147484033" r:id="rId7"/>
    <p:sldLayoutId id="2147484039" r:id="rId8"/>
    <p:sldLayoutId id="2147484041" r:id="rId9"/>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rtl="0" eaLnBrk="0" fontAlgn="base" hangingPunct="0">
        <a:spcBef>
          <a:spcPct val="0"/>
        </a:spcBef>
        <a:spcAft>
          <a:spcPct val="0"/>
        </a:spcAft>
        <a:defRPr sz="3800" b="1">
          <a:solidFill>
            <a:srgbClr val="C00000"/>
          </a:solidFill>
          <a:latin typeface="+mn-ea"/>
          <a:ea typeface="+mn-ea"/>
          <a:cs typeface="+mj-cs"/>
        </a:defRPr>
      </a:lvl1pPr>
      <a:lvl2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5pPr>
      <a:lvl6pPr marL="54438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877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316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755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p:titleStyle>
    <p:bodyStyle>
      <a:lvl1pPr marL="408291" indent="-408291"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tx1"/>
          </a:solidFill>
          <a:latin typeface="+mn-ea"/>
          <a:ea typeface="+mn-ea"/>
          <a:cs typeface="+mn-cs"/>
        </a:defRPr>
      </a:lvl1pPr>
      <a:lvl2pPr marL="884631" indent="-34024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60970" indent="-27219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mn-ea"/>
          <a:ea typeface="+mn-ea"/>
          <a:cs typeface="+mn-cs"/>
        </a:defRPr>
      </a:lvl3pPr>
      <a:lvl4pPr marL="1905358" indent="-272194" algn="l" rtl="0" eaLnBrk="0" fontAlgn="base" hangingPunct="0">
        <a:lnSpc>
          <a:spcPct val="140000"/>
        </a:lnSpc>
        <a:spcBef>
          <a:spcPct val="0"/>
        </a:spcBef>
        <a:spcAft>
          <a:spcPct val="0"/>
        </a:spcAft>
        <a:buChar char="–"/>
        <a:defRPr sz="1700">
          <a:solidFill>
            <a:schemeClr val="tx1"/>
          </a:solidFill>
          <a:latin typeface="+mn-ea"/>
          <a:ea typeface="+mn-ea"/>
          <a:cs typeface="+mn-cs"/>
        </a:defRPr>
      </a:lvl4pPr>
      <a:lvl5pPr marL="2449746" indent="-272194" algn="l" rtl="0" eaLnBrk="0" fontAlgn="base" hangingPunct="0">
        <a:lnSpc>
          <a:spcPct val="140000"/>
        </a:lnSpc>
        <a:spcBef>
          <a:spcPct val="0"/>
        </a:spcBef>
        <a:spcAft>
          <a:spcPct val="0"/>
        </a:spcAft>
        <a:buFont typeface="Arial" charset="0"/>
        <a:buChar char="~"/>
        <a:defRPr sz="1400">
          <a:solidFill>
            <a:schemeClr val="tx1"/>
          </a:solidFill>
          <a:latin typeface="+mn-ea"/>
          <a:ea typeface="+mn-ea"/>
          <a:cs typeface="+mn-cs"/>
        </a:defRPr>
      </a:lvl5pPr>
      <a:lvl6pPr marL="2994134"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8522"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82910"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7298"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p:bodyStyle>
    <p:otherStyle>
      <a:defPPr>
        <a:defRPr lang="zh-CN"/>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88202"/>
      </p:ext>
    </p:extLst>
  </p:cSld>
  <p:clrMap bg1="lt1" tx1="dk1" bg2="lt2" tx2="dk2" accent1="accent1" accent2="accent2" accent3="accent3" accent4="accent4" accent5="accent5" accent6="accent6" hlink="hlink" folHlink="folHlink"/>
  <p:sldLayoutIdLst>
    <p:sldLayoutId id="2147483849" r:id="rId1"/>
    <p:sldLayoutId id="2147483887" r:id="rId2"/>
    <p:sldLayoutId id="2147483889" r:id="rId3"/>
    <p:sldLayoutId id="2147484029" r:id="rId4"/>
    <p:sldLayoutId id="2147484032" r:id="rId5"/>
  </p:sldLayoutIdLst>
  <p:hf hdr="0" ftr="0" dt="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4.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41.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4.xml"/><Relationship Id="rId1" Type="http://schemas.openxmlformats.org/officeDocument/2006/relationships/vmlDrawing" Target="../drawings/vmlDrawing2.vml"/><Relationship Id="rId4" Type="http://schemas.openxmlformats.org/officeDocument/2006/relationships/image" Target="../media/image41.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84344" y="3789834"/>
            <a:ext cx="10226486" cy="1536526"/>
          </a:xfrm>
        </p:spPr>
        <p:txBody>
          <a:bodyPr/>
          <a:lstStyle/>
          <a:p>
            <a:r>
              <a:rPr lang="en-US" altLang="zh-CN" sz="3201" dirty="0">
                <a:latin typeface="+mn-ea"/>
                <a:ea typeface="+mn-ea"/>
              </a:rPr>
              <a:t>C++</a:t>
            </a:r>
            <a:r>
              <a:rPr lang="zh-CN" altLang="en-US" sz="3201" dirty="0">
                <a:latin typeface="+mn-ea"/>
                <a:ea typeface="+mn-ea"/>
              </a:rPr>
              <a:t>基础知识</a:t>
            </a:r>
          </a:p>
        </p:txBody>
      </p:sp>
    </p:spTree>
    <p:extLst>
      <p:ext uri="{BB962C8B-B14F-4D97-AF65-F5344CB8AC3E}">
        <p14:creationId xmlns:p14="http://schemas.microsoft.com/office/powerpoint/2010/main" val="188620838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rgbClr val="FF0000"/>
                </a:solidFill>
                <a:latin typeface="微软雅黑" panose="020B0503020204020204" pitchFamily="34" charset="-122"/>
                <a:ea typeface="微软雅黑" panose="020B0503020204020204" pitchFamily="34" charset="-122"/>
              </a:rPr>
              <a:t>基本类型和变量</a:t>
            </a:r>
          </a:p>
        </p:txBody>
      </p:sp>
      <p:grpSp>
        <p:nvGrpSpPr>
          <p:cNvPr id="21" name="组合 20"/>
          <p:cNvGrpSpPr/>
          <p:nvPr/>
        </p:nvGrpSpPr>
        <p:grpSpPr>
          <a:xfrm>
            <a:off x="2857227" y="1125538"/>
            <a:ext cx="5054034" cy="5300675"/>
            <a:chOff x="393740" y="1462328"/>
            <a:chExt cx="5054034" cy="5300675"/>
          </a:xfrm>
        </p:grpSpPr>
        <p:sp>
          <p:nvSpPr>
            <p:cNvPr id="4" name="文本框 3"/>
            <p:cNvSpPr txBox="1"/>
            <p:nvPr/>
          </p:nvSpPr>
          <p:spPr>
            <a:xfrm>
              <a:off x="393740" y="3832496"/>
              <a:ext cx="1107996" cy="369332"/>
            </a:xfrm>
            <a:prstGeom prst="rect">
              <a:avLst/>
            </a:prstGeom>
            <a:noFill/>
          </p:spPr>
          <p:txBody>
            <a:bodyPr wrap="none" rtlCol="0">
              <a:spAutoFit/>
            </a:bodyPr>
            <a:lstStyle/>
            <a:p>
              <a:r>
                <a:rPr lang="zh-CN" altLang="en-US" dirty="0">
                  <a:latin typeface="+mn-ea"/>
                  <a:ea typeface="+mn-ea"/>
                </a:rPr>
                <a:t>数据类型</a:t>
              </a:r>
            </a:p>
          </p:txBody>
        </p:sp>
        <p:sp>
          <p:nvSpPr>
            <p:cNvPr id="6" name="文本框 5"/>
            <p:cNvSpPr txBox="1"/>
            <p:nvPr/>
          </p:nvSpPr>
          <p:spPr>
            <a:xfrm>
              <a:off x="1846947" y="2462332"/>
              <a:ext cx="1107996" cy="369332"/>
            </a:xfrm>
            <a:prstGeom prst="rect">
              <a:avLst/>
            </a:prstGeom>
            <a:noFill/>
          </p:spPr>
          <p:txBody>
            <a:bodyPr wrap="none" rtlCol="0">
              <a:spAutoFit/>
            </a:bodyPr>
            <a:lstStyle/>
            <a:p>
              <a:r>
                <a:rPr lang="zh-CN" altLang="en-US" dirty="0">
                  <a:latin typeface="+mn-ea"/>
                  <a:ea typeface="+mn-ea"/>
                </a:rPr>
                <a:t>基本类型</a:t>
              </a:r>
            </a:p>
          </p:txBody>
        </p:sp>
        <p:sp>
          <p:nvSpPr>
            <p:cNvPr id="7" name="文本框 6"/>
            <p:cNvSpPr txBox="1"/>
            <p:nvPr/>
          </p:nvSpPr>
          <p:spPr>
            <a:xfrm>
              <a:off x="1846947" y="5170857"/>
              <a:ext cx="1107996" cy="369332"/>
            </a:xfrm>
            <a:prstGeom prst="rect">
              <a:avLst/>
            </a:prstGeom>
            <a:noFill/>
          </p:spPr>
          <p:txBody>
            <a:bodyPr wrap="none" rtlCol="0">
              <a:spAutoFit/>
            </a:bodyPr>
            <a:lstStyle/>
            <a:p>
              <a:r>
                <a:rPr lang="zh-CN" altLang="en-US" dirty="0">
                  <a:latin typeface="+mn-ea"/>
                  <a:ea typeface="+mn-ea"/>
                </a:rPr>
                <a:t>派生类型</a:t>
              </a:r>
            </a:p>
          </p:txBody>
        </p:sp>
        <p:sp>
          <p:nvSpPr>
            <p:cNvPr id="8" name="文本框 7"/>
            <p:cNvSpPr txBox="1"/>
            <p:nvPr/>
          </p:nvSpPr>
          <p:spPr>
            <a:xfrm>
              <a:off x="3392697" y="1715463"/>
              <a:ext cx="1107996" cy="369332"/>
            </a:xfrm>
            <a:prstGeom prst="rect">
              <a:avLst/>
            </a:prstGeom>
            <a:noFill/>
          </p:spPr>
          <p:txBody>
            <a:bodyPr wrap="none" rtlCol="0">
              <a:spAutoFit/>
            </a:bodyPr>
            <a:lstStyle/>
            <a:p>
              <a:r>
                <a:rPr lang="zh-CN" altLang="en-US" dirty="0">
                  <a:latin typeface="+mn-ea"/>
                  <a:ea typeface="+mn-ea"/>
                </a:rPr>
                <a:t>数值类型</a:t>
              </a:r>
            </a:p>
          </p:txBody>
        </p:sp>
        <p:sp>
          <p:nvSpPr>
            <p:cNvPr id="9" name="文本框 8"/>
            <p:cNvSpPr txBox="1"/>
            <p:nvPr/>
          </p:nvSpPr>
          <p:spPr>
            <a:xfrm>
              <a:off x="4801443" y="1462328"/>
              <a:ext cx="646331" cy="369332"/>
            </a:xfrm>
            <a:prstGeom prst="rect">
              <a:avLst/>
            </a:prstGeom>
            <a:noFill/>
          </p:spPr>
          <p:txBody>
            <a:bodyPr wrap="none" rtlCol="0">
              <a:spAutoFit/>
            </a:bodyPr>
            <a:lstStyle/>
            <a:p>
              <a:r>
                <a:rPr lang="zh-CN" altLang="en-US" dirty="0">
                  <a:latin typeface="+mn-ea"/>
                  <a:ea typeface="+mn-ea"/>
                </a:rPr>
                <a:t>整型</a:t>
              </a:r>
            </a:p>
          </p:txBody>
        </p:sp>
        <p:sp>
          <p:nvSpPr>
            <p:cNvPr id="10" name="文本框 9"/>
            <p:cNvSpPr txBox="1"/>
            <p:nvPr/>
          </p:nvSpPr>
          <p:spPr>
            <a:xfrm>
              <a:off x="4801443" y="1940404"/>
              <a:ext cx="646331" cy="369332"/>
            </a:xfrm>
            <a:prstGeom prst="rect">
              <a:avLst/>
            </a:prstGeom>
            <a:noFill/>
          </p:spPr>
          <p:txBody>
            <a:bodyPr wrap="none" rtlCol="0">
              <a:spAutoFit/>
            </a:bodyPr>
            <a:lstStyle/>
            <a:p>
              <a:r>
                <a:rPr lang="zh-CN" altLang="en-US" dirty="0">
                  <a:latin typeface="+mn-ea"/>
                  <a:ea typeface="+mn-ea"/>
                </a:rPr>
                <a:t>实型</a:t>
              </a:r>
            </a:p>
          </p:txBody>
        </p:sp>
        <p:sp>
          <p:nvSpPr>
            <p:cNvPr id="11" name="文本框 10"/>
            <p:cNvSpPr txBox="1"/>
            <p:nvPr/>
          </p:nvSpPr>
          <p:spPr>
            <a:xfrm>
              <a:off x="3369835" y="2277666"/>
              <a:ext cx="1107996" cy="369332"/>
            </a:xfrm>
            <a:prstGeom prst="rect">
              <a:avLst/>
            </a:prstGeom>
            <a:noFill/>
          </p:spPr>
          <p:txBody>
            <a:bodyPr wrap="none" rtlCol="0">
              <a:spAutoFit/>
            </a:bodyPr>
            <a:lstStyle/>
            <a:p>
              <a:r>
                <a:rPr lang="zh-CN" altLang="en-US" dirty="0">
                  <a:latin typeface="+mn-ea"/>
                  <a:ea typeface="+mn-ea"/>
                </a:rPr>
                <a:t>枚举类型</a:t>
              </a:r>
            </a:p>
          </p:txBody>
        </p:sp>
        <p:sp>
          <p:nvSpPr>
            <p:cNvPr id="12" name="文本框 11"/>
            <p:cNvSpPr txBox="1"/>
            <p:nvPr/>
          </p:nvSpPr>
          <p:spPr>
            <a:xfrm>
              <a:off x="3369835" y="4326646"/>
              <a:ext cx="646331" cy="369332"/>
            </a:xfrm>
            <a:prstGeom prst="rect">
              <a:avLst/>
            </a:prstGeom>
            <a:noFill/>
          </p:spPr>
          <p:txBody>
            <a:bodyPr wrap="none" rtlCol="0">
              <a:spAutoFit/>
            </a:bodyPr>
            <a:lstStyle/>
            <a:p>
              <a:r>
                <a:rPr lang="zh-CN" altLang="en-US" dirty="0">
                  <a:latin typeface="+mn-ea"/>
                  <a:ea typeface="+mn-ea"/>
                </a:rPr>
                <a:t>引用</a:t>
              </a:r>
            </a:p>
          </p:txBody>
        </p:sp>
        <p:sp>
          <p:nvSpPr>
            <p:cNvPr id="13" name="文本框 12"/>
            <p:cNvSpPr txBox="1"/>
            <p:nvPr/>
          </p:nvSpPr>
          <p:spPr>
            <a:xfrm>
              <a:off x="3392697" y="3189141"/>
              <a:ext cx="877163" cy="369332"/>
            </a:xfrm>
            <a:prstGeom prst="rect">
              <a:avLst/>
            </a:prstGeom>
            <a:noFill/>
          </p:spPr>
          <p:txBody>
            <a:bodyPr wrap="none" rtlCol="0">
              <a:spAutoFit/>
            </a:bodyPr>
            <a:lstStyle/>
            <a:p>
              <a:r>
                <a:rPr lang="zh-CN" altLang="en-US" dirty="0">
                  <a:latin typeface="+mn-ea"/>
                  <a:ea typeface="+mn-ea"/>
                </a:rPr>
                <a:t>无值型</a:t>
              </a:r>
            </a:p>
          </p:txBody>
        </p:sp>
        <p:sp>
          <p:nvSpPr>
            <p:cNvPr id="14" name="文本框 13"/>
            <p:cNvSpPr txBox="1"/>
            <p:nvPr/>
          </p:nvSpPr>
          <p:spPr>
            <a:xfrm>
              <a:off x="3393311" y="3928234"/>
              <a:ext cx="646331" cy="369332"/>
            </a:xfrm>
            <a:prstGeom prst="rect">
              <a:avLst/>
            </a:prstGeom>
            <a:noFill/>
          </p:spPr>
          <p:txBody>
            <a:bodyPr wrap="none" rtlCol="0">
              <a:spAutoFit/>
            </a:bodyPr>
            <a:lstStyle/>
            <a:p>
              <a:r>
                <a:rPr lang="zh-CN" altLang="en-US" dirty="0">
                  <a:latin typeface="+mn-ea"/>
                  <a:ea typeface="+mn-ea"/>
                </a:rPr>
                <a:t>指针</a:t>
              </a:r>
            </a:p>
          </p:txBody>
        </p:sp>
        <p:sp>
          <p:nvSpPr>
            <p:cNvPr id="15" name="文本框 14"/>
            <p:cNvSpPr txBox="1"/>
            <p:nvPr/>
          </p:nvSpPr>
          <p:spPr>
            <a:xfrm>
              <a:off x="3369834" y="5145696"/>
              <a:ext cx="646331" cy="369332"/>
            </a:xfrm>
            <a:prstGeom prst="rect">
              <a:avLst/>
            </a:prstGeom>
            <a:noFill/>
          </p:spPr>
          <p:txBody>
            <a:bodyPr wrap="none" rtlCol="0">
              <a:spAutoFit/>
            </a:bodyPr>
            <a:lstStyle/>
            <a:p>
              <a:r>
                <a:rPr lang="zh-CN" altLang="en-US" dirty="0">
                  <a:latin typeface="+mn-ea"/>
                  <a:ea typeface="+mn-ea"/>
                </a:rPr>
                <a:t>函数</a:t>
              </a:r>
            </a:p>
          </p:txBody>
        </p:sp>
        <p:sp>
          <p:nvSpPr>
            <p:cNvPr id="16" name="文本框 15"/>
            <p:cNvSpPr txBox="1"/>
            <p:nvPr/>
          </p:nvSpPr>
          <p:spPr>
            <a:xfrm>
              <a:off x="3369834" y="4743103"/>
              <a:ext cx="646331" cy="369332"/>
            </a:xfrm>
            <a:prstGeom prst="rect">
              <a:avLst/>
            </a:prstGeom>
            <a:noFill/>
          </p:spPr>
          <p:txBody>
            <a:bodyPr wrap="none" rtlCol="0">
              <a:spAutoFit/>
            </a:bodyPr>
            <a:lstStyle/>
            <a:p>
              <a:r>
                <a:rPr lang="zh-CN" altLang="en-US" dirty="0">
                  <a:latin typeface="+mn-ea"/>
                  <a:ea typeface="+mn-ea"/>
                </a:rPr>
                <a:t>数组</a:t>
              </a:r>
            </a:p>
          </p:txBody>
        </p:sp>
        <p:sp>
          <p:nvSpPr>
            <p:cNvPr id="18" name="文本框 17"/>
            <p:cNvSpPr txBox="1"/>
            <p:nvPr/>
          </p:nvSpPr>
          <p:spPr>
            <a:xfrm>
              <a:off x="3367954" y="5548289"/>
              <a:ext cx="877163" cy="369332"/>
            </a:xfrm>
            <a:prstGeom prst="rect">
              <a:avLst/>
            </a:prstGeom>
            <a:noFill/>
          </p:spPr>
          <p:txBody>
            <a:bodyPr wrap="none" rtlCol="0">
              <a:spAutoFit/>
            </a:bodyPr>
            <a:lstStyle/>
            <a:p>
              <a:r>
                <a:rPr lang="zh-CN" altLang="en-US" dirty="0">
                  <a:latin typeface="+mn-ea"/>
                  <a:ea typeface="+mn-ea"/>
                </a:rPr>
                <a:t>结构体</a:t>
              </a:r>
            </a:p>
          </p:txBody>
        </p:sp>
        <p:sp>
          <p:nvSpPr>
            <p:cNvPr id="19" name="文本框 18"/>
            <p:cNvSpPr txBox="1"/>
            <p:nvPr/>
          </p:nvSpPr>
          <p:spPr>
            <a:xfrm>
              <a:off x="3392697" y="5956804"/>
              <a:ext cx="877163" cy="369332"/>
            </a:xfrm>
            <a:prstGeom prst="rect">
              <a:avLst/>
            </a:prstGeom>
            <a:noFill/>
          </p:spPr>
          <p:txBody>
            <a:bodyPr wrap="none" rtlCol="0">
              <a:spAutoFit/>
            </a:bodyPr>
            <a:lstStyle/>
            <a:p>
              <a:r>
                <a:rPr lang="zh-CN" altLang="en-US" dirty="0">
                  <a:latin typeface="+mn-ea"/>
                  <a:ea typeface="+mn-ea"/>
                </a:rPr>
                <a:t>联合体</a:t>
              </a:r>
            </a:p>
          </p:txBody>
        </p:sp>
        <p:sp>
          <p:nvSpPr>
            <p:cNvPr id="20" name="文本框 19"/>
            <p:cNvSpPr txBox="1"/>
            <p:nvPr/>
          </p:nvSpPr>
          <p:spPr>
            <a:xfrm>
              <a:off x="3396041" y="6393671"/>
              <a:ext cx="415498" cy="369332"/>
            </a:xfrm>
            <a:prstGeom prst="rect">
              <a:avLst/>
            </a:prstGeom>
            <a:noFill/>
          </p:spPr>
          <p:txBody>
            <a:bodyPr wrap="none" rtlCol="0">
              <a:spAutoFit/>
            </a:bodyPr>
            <a:lstStyle/>
            <a:p>
              <a:r>
                <a:rPr lang="zh-CN" altLang="en-US" dirty="0">
                  <a:latin typeface="+mn-ea"/>
                  <a:ea typeface="+mn-ea"/>
                </a:rPr>
                <a:t>类</a:t>
              </a:r>
            </a:p>
          </p:txBody>
        </p:sp>
        <p:sp>
          <p:nvSpPr>
            <p:cNvPr id="5" name="左大括号 4"/>
            <p:cNvSpPr/>
            <p:nvPr/>
          </p:nvSpPr>
          <p:spPr bwMode="auto">
            <a:xfrm>
              <a:off x="4546915" y="1611997"/>
              <a:ext cx="254528" cy="548071"/>
            </a:xfrm>
            <a:prstGeom prst="leftBrace">
              <a:avLst/>
            </a:prstGeom>
            <a:ln/>
            <a:extLst/>
          </p:spPr>
          <p:style>
            <a:lnRef idx="3">
              <a:schemeClr val="accent3"/>
            </a:lnRef>
            <a:fillRef idx="0">
              <a:schemeClr val="accent3"/>
            </a:fillRef>
            <a:effectRef idx="2">
              <a:schemeClr val="accent3"/>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22" name="左大括号 21"/>
            <p:cNvSpPr/>
            <p:nvPr/>
          </p:nvSpPr>
          <p:spPr bwMode="auto">
            <a:xfrm>
              <a:off x="3035125" y="1900129"/>
              <a:ext cx="254528" cy="1520373"/>
            </a:xfrm>
            <a:prstGeom prst="leftBrace">
              <a:avLst/>
            </a:prstGeom>
            <a:ln/>
            <a:extLst/>
          </p:spPr>
          <p:style>
            <a:lnRef idx="3">
              <a:schemeClr val="accent3"/>
            </a:lnRef>
            <a:fillRef idx="0">
              <a:schemeClr val="accent3"/>
            </a:fillRef>
            <a:effectRef idx="2">
              <a:schemeClr val="accent3"/>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23" name="文本框 22"/>
            <p:cNvSpPr txBox="1"/>
            <p:nvPr/>
          </p:nvSpPr>
          <p:spPr>
            <a:xfrm>
              <a:off x="3392697" y="2748553"/>
              <a:ext cx="1107996" cy="369332"/>
            </a:xfrm>
            <a:prstGeom prst="rect">
              <a:avLst/>
            </a:prstGeom>
            <a:noFill/>
          </p:spPr>
          <p:txBody>
            <a:bodyPr wrap="none" rtlCol="0">
              <a:spAutoFit/>
            </a:bodyPr>
            <a:lstStyle/>
            <a:p>
              <a:r>
                <a:rPr lang="zh-CN" altLang="en-US" dirty="0">
                  <a:latin typeface="+mn-ea"/>
                  <a:ea typeface="+mn-ea"/>
                </a:rPr>
                <a:t>字符类型</a:t>
              </a:r>
            </a:p>
          </p:txBody>
        </p:sp>
        <p:sp>
          <p:nvSpPr>
            <p:cNvPr id="24" name="左大括号 23"/>
            <p:cNvSpPr/>
            <p:nvPr/>
          </p:nvSpPr>
          <p:spPr bwMode="auto">
            <a:xfrm>
              <a:off x="3035125" y="4112900"/>
              <a:ext cx="254528" cy="2485246"/>
            </a:xfrm>
            <a:prstGeom prst="leftBrace">
              <a:avLst/>
            </a:prstGeom>
            <a:ln/>
            <a:extLst/>
          </p:spPr>
          <p:style>
            <a:lnRef idx="3">
              <a:schemeClr val="accent3"/>
            </a:lnRef>
            <a:fillRef idx="0">
              <a:schemeClr val="accent3"/>
            </a:fillRef>
            <a:effectRef idx="2">
              <a:schemeClr val="accent3"/>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25" name="左大括号 24"/>
            <p:cNvSpPr/>
            <p:nvPr/>
          </p:nvSpPr>
          <p:spPr bwMode="auto">
            <a:xfrm>
              <a:off x="1558691" y="2660315"/>
              <a:ext cx="254528" cy="2713695"/>
            </a:xfrm>
            <a:prstGeom prst="leftBrace">
              <a:avLst/>
            </a:prstGeom>
            <a:ln/>
            <a:extLst/>
          </p:spPr>
          <p:style>
            <a:lnRef idx="3">
              <a:schemeClr val="accent3"/>
            </a:lnRef>
            <a:fillRef idx="0">
              <a:schemeClr val="accent3"/>
            </a:fillRef>
            <a:effectRef idx="2">
              <a:schemeClr val="accent3"/>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sp>
        <p:nvSpPr>
          <p:cNvPr id="3" name="文本框 2"/>
          <p:cNvSpPr txBox="1"/>
          <p:nvPr/>
        </p:nvSpPr>
        <p:spPr>
          <a:xfrm>
            <a:off x="696987" y="1013597"/>
            <a:ext cx="1620957" cy="523220"/>
          </a:xfrm>
          <a:prstGeom prst="rect">
            <a:avLst/>
          </a:prstGeom>
          <a:noFill/>
        </p:spPr>
        <p:txBody>
          <a:bodyPr wrap="none" rtlCol="0">
            <a:spAutoFit/>
          </a:bodyPr>
          <a:lstStyle/>
          <a:p>
            <a:r>
              <a:rPr lang="zh-CN" altLang="en-US" sz="2800" b="1" dirty="0">
                <a:latin typeface="+mn-ea"/>
                <a:ea typeface="+mn-ea"/>
              </a:rPr>
              <a:t>类型总览</a:t>
            </a:r>
          </a:p>
        </p:txBody>
      </p:sp>
    </p:spTree>
    <p:extLst>
      <p:ext uri="{BB962C8B-B14F-4D97-AF65-F5344CB8AC3E}">
        <p14:creationId xmlns:p14="http://schemas.microsoft.com/office/powerpoint/2010/main" val="2083112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基本类型和变量</a:t>
            </a:r>
            <a:r>
              <a:rPr lang="en-US" altLang="zh-CN" sz="4000" dirty="0">
                <a:solidFill>
                  <a:srgbClr val="FF0000"/>
                </a:solidFill>
                <a:latin typeface="微软雅黑" panose="020B0503020204020204" pitchFamily="34" charset="-122"/>
                <a:ea typeface="微软雅黑" panose="020B0503020204020204" pitchFamily="34" charset="-122"/>
              </a:rPr>
              <a:t>——</a:t>
            </a:r>
            <a:r>
              <a:rPr lang="zh-CN" altLang="en-US" sz="4000" dirty="0">
                <a:solidFill>
                  <a:srgbClr val="FF0000"/>
                </a:solidFill>
                <a:latin typeface="微软雅黑" panose="020B0503020204020204" pitchFamily="34" charset="-122"/>
                <a:ea typeface="微软雅黑" panose="020B0503020204020204" pitchFamily="34" charset="-122"/>
              </a:rPr>
              <a:t>变量</a:t>
            </a:r>
            <a:endParaRPr lang="zh-CN" altLang="en-US" dirty="0"/>
          </a:p>
        </p:txBody>
      </p:sp>
      <p:sp>
        <p:nvSpPr>
          <p:cNvPr id="26" name="文本框 25"/>
          <p:cNvSpPr txBox="1"/>
          <p:nvPr/>
        </p:nvSpPr>
        <p:spPr>
          <a:xfrm>
            <a:off x="696987" y="1053530"/>
            <a:ext cx="2031325" cy="461665"/>
          </a:xfrm>
          <a:prstGeom prst="rect">
            <a:avLst/>
          </a:prstGeom>
          <a:noFill/>
        </p:spPr>
        <p:txBody>
          <a:bodyPr wrap="none" rtlCol="0">
            <a:spAutoFit/>
          </a:bodyPr>
          <a:lstStyle/>
          <a:p>
            <a:r>
              <a:rPr lang="zh-CN" altLang="en-US" sz="2400" b="1" dirty="0">
                <a:latin typeface="+mn-ea"/>
                <a:ea typeface="+mn-ea"/>
              </a:rPr>
              <a:t>什么是变量？</a:t>
            </a:r>
          </a:p>
        </p:txBody>
      </p:sp>
      <p:sp>
        <p:nvSpPr>
          <p:cNvPr id="27" name="文本框 26"/>
          <p:cNvSpPr txBox="1"/>
          <p:nvPr/>
        </p:nvSpPr>
        <p:spPr>
          <a:xfrm>
            <a:off x="696987" y="1629594"/>
            <a:ext cx="11233248" cy="1938992"/>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zh-CN" altLang="en-US" sz="2000" dirty="0">
                <a:latin typeface="+mn-ea"/>
                <a:ea typeface="+mn-ea"/>
              </a:rPr>
              <a:t>变量提供了程序可以操作的有名字的存储区</a:t>
            </a:r>
            <a:endParaRPr lang="en-US" altLang="zh-CN" sz="2000" dirty="0">
              <a:latin typeface="+mn-ea"/>
              <a:ea typeface="+mn-ea"/>
            </a:endParaRPr>
          </a:p>
          <a:p>
            <a:pPr marL="342900" indent="-342900">
              <a:lnSpc>
                <a:spcPct val="200000"/>
              </a:lnSpc>
              <a:buFont typeface="Wingdings" panose="05000000000000000000" pitchFamily="2" charset="2"/>
              <a:buChar char="n"/>
            </a:pPr>
            <a:r>
              <a:rPr lang="zh-CN" altLang="en-US" sz="2000" dirty="0">
                <a:latin typeface="+mn-ea"/>
                <a:ea typeface="+mn-ea"/>
              </a:rPr>
              <a:t>每个变量都有其特定的类型，该类型决定了变量的内存大小及内存布局、能够存储于该内存中的值的取值范围，以及可应用在该变量上的操作集</a:t>
            </a:r>
          </a:p>
        </p:txBody>
      </p:sp>
      <p:sp>
        <p:nvSpPr>
          <p:cNvPr id="30" name="矩形 29"/>
          <p:cNvSpPr/>
          <p:nvPr/>
        </p:nvSpPr>
        <p:spPr>
          <a:xfrm>
            <a:off x="2497187" y="3630141"/>
            <a:ext cx="1728192" cy="553998"/>
          </a:xfrm>
          <a:prstGeom prst="rect">
            <a:avLst/>
          </a:prstGeom>
          <a:solidFill>
            <a:schemeClr val="bg1">
              <a:lumMod val="95000"/>
            </a:schemeClr>
          </a:solidFill>
        </p:spPr>
        <p:txBody>
          <a:bodyPr wrap="square">
            <a:spAutoFit/>
          </a:bodyPr>
          <a:lstStyle/>
          <a:p>
            <a:pPr>
              <a:lnSpc>
                <a:spcPct val="150000"/>
              </a:lnSpc>
            </a:pPr>
            <a:r>
              <a:rPr lang="zh-CN" altLang="en-US" sz="2000" dirty="0">
                <a:latin typeface="+mn-ea"/>
                <a:ea typeface="+mn-ea"/>
              </a:rPr>
              <a:t>类型 变量名</a:t>
            </a:r>
            <a:r>
              <a:rPr lang="en-US" altLang="zh-CN" sz="2000" dirty="0">
                <a:latin typeface="+mn-ea"/>
                <a:ea typeface="+mn-ea"/>
              </a:rPr>
              <a:t>;</a:t>
            </a:r>
          </a:p>
        </p:txBody>
      </p:sp>
      <p:sp>
        <p:nvSpPr>
          <p:cNvPr id="31" name="矩形 30"/>
          <p:cNvSpPr/>
          <p:nvPr/>
        </p:nvSpPr>
        <p:spPr>
          <a:xfrm>
            <a:off x="703771" y="3707085"/>
            <a:ext cx="1723549" cy="400110"/>
          </a:xfrm>
          <a:prstGeom prst="rect">
            <a:avLst/>
          </a:prstGeom>
        </p:spPr>
        <p:txBody>
          <a:bodyPr wrap="none">
            <a:spAutoFit/>
          </a:bodyPr>
          <a:lstStyle/>
          <a:p>
            <a:r>
              <a:rPr lang="zh-CN" altLang="en-US" sz="2000" b="1" dirty="0">
                <a:latin typeface="+mn-ea"/>
                <a:ea typeface="+mn-ea"/>
              </a:rPr>
              <a:t>变量定义语法</a:t>
            </a:r>
          </a:p>
        </p:txBody>
      </p:sp>
      <p:sp>
        <p:nvSpPr>
          <p:cNvPr id="29" name="矩形 28"/>
          <p:cNvSpPr/>
          <p:nvPr/>
        </p:nvSpPr>
        <p:spPr>
          <a:xfrm>
            <a:off x="725726" y="4245694"/>
            <a:ext cx="6096000" cy="1938992"/>
          </a:xfrm>
          <a:prstGeom prst="rect">
            <a:avLst/>
          </a:prstGeom>
        </p:spPr>
        <p:txBody>
          <a:bodyPr>
            <a:spAutoFit/>
          </a:bodyPr>
          <a:lstStyle/>
          <a:p>
            <a:pPr>
              <a:lnSpc>
                <a:spcPct val="150000"/>
              </a:lnSpc>
            </a:pPr>
            <a:r>
              <a:rPr lang="zh-CN" altLang="en-US" sz="2000" dirty="0">
                <a:latin typeface="+mn-ea"/>
                <a:ea typeface="+mn-ea"/>
              </a:rPr>
              <a:t>变量名，即变量的标识符，其命名规则为</a:t>
            </a:r>
            <a:endParaRPr lang="en-US" altLang="zh-CN" sz="2000" dirty="0">
              <a:latin typeface="+mn-ea"/>
              <a:ea typeface="+mn-ea"/>
            </a:endParaRPr>
          </a:p>
          <a:p>
            <a:pPr marL="342900" indent="-342900">
              <a:lnSpc>
                <a:spcPct val="150000"/>
              </a:lnSpc>
              <a:buFont typeface="Wingdings" panose="05000000000000000000" pitchFamily="2" charset="2"/>
              <a:buChar char="n"/>
            </a:pPr>
            <a:r>
              <a:rPr lang="zh-CN" altLang="en-US" sz="2000" dirty="0">
                <a:latin typeface="+mn-ea"/>
                <a:ea typeface="+mn-ea"/>
              </a:rPr>
              <a:t>必须以字母或下划线开头，且区分大小写</a:t>
            </a:r>
            <a:endParaRPr lang="en-US" altLang="zh-CN" sz="2000" dirty="0">
              <a:latin typeface="+mn-ea"/>
              <a:ea typeface="+mn-ea"/>
            </a:endParaRPr>
          </a:p>
          <a:p>
            <a:pPr marL="342900" indent="-342900">
              <a:lnSpc>
                <a:spcPct val="150000"/>
              </a:lnSpc>
              <a:buFont typeface="Wingdings" panose="05000000000000000000" pitchFamily="2" charset="2"/>
              <a:buChar char="n"/>
            </a:pPr>
            <a:r>
              <a:rPr lang="zh-CN" altLang="en-US" sz="2000" dirty="0">
                <a:latin typeface="+mn-ea"/>
                <a:ea typeface="+mn-ea"/>
              </a:rPr>
              <a:t>由字母、数字、下划线组成</a:t>
            </a:r>
            <a:endParaRPr lang="en-US" altLang="zh-CN" sz="2000" dirty="0">
              <a:latin typeface="+mn-ea"/>
              <a:ea typeface="+mn-ea"/>
            </a:endParaRPr>
          </a:p>
          <a:p>
            <a:pPr marL="342900" indent="-342900">
              <a:lnSpc>
                <a:spcPct val="150000"/>
              </a:lnSpc>
              <a:buFont typeface="Wingdings" panose="05000000000000000000" pitchFamily="2" charset="2"/>
              <a:buChar char="n"/>
            </a:pPr>
            <a:r>
              <a:rPr lang="zh-CN" altLang="en-US" sz="2000" dirty="0">
                <a:latin typeface="+mn-ea"/>
                <a:ea typeface="+mn-ea"/>
              </a:rPr>
              <a:t>不能是</a:t>
            </a:r>
            <a:r>
              <a:rPr lang="en-US" altLang="zh-CN" sz="2000" dirty="0">
                <a:latin typeface="+mn-ea"/>
                <a:ea typeface="+mn-ea"/>
              </a:rPr>
              <a:t>C++</a:t>
            </a:r>
            <a:r>
              <a:rPr lang="zh-CN" altLang="en-US" sz="2000" dirty="0">
                <a:latin typeface="+mn-ea"/>
                <a:ea typeface="+mn-ea"/>
              </a:rPr>
              <a:t>关键字或函数名、类名、对象名</a:t>
            </a:r>
          </a:p>
        </p:txBody>
      </p:sp>
    </p:spTree>
    <p:extLst>
      <p:ext uri="{BB962C8B-B14F-4D97-AF65-F5344CB8AC3E}">
        <p14:creationId xmlns:p14="http://schemas.microsoft.com/office/powerpoint/2010/main" val="2120374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rgbClr val="FF0000"/>
                </a:solidFill>
                <a:latin typeface="微软雅黑" panose="020B0503020204020204" pitchFamily="34" charset="-122"/>
                <a:ea typeface="微软雅黑" panose="020B0503020204020204" pitchFamily="34" charset="-122"/>
              </a:rPr>
              <a:t>基本类型和变量</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变量</a:t>
            </a:r>
            <a:endParaRPr lang="zh-CN" altLang="en-US" sz="3600" dirty="0"/>
          </a:p>
        </p:txBody>
      </p:sp>
      <p:sp>
        <p:nvSpPr>
          <p:cNvPr id="3" name="内容占位符 2"/>
          <p:cNvSpPr>
            <a:spLocks noGrp="1"/>
          </p:cNvSpPr>
          <p:nvPr>
            <p:ph idx="1"/>
          </p:nvPr>
        </p:nvSpPr>
        <p:spPr>
          <a:xfrm>
            <a:off x="590400" y="908261"/>
            <a:ext cx="11088000" cy="649325"/>
          </a:xfrm>
        </p:spPr>
        <p:txBody>
          <a:bodyPr/>
          <a:lstStyle/>
          <a:p>
            <a:pPr marL="0" indent="0">
              <a:buNone/>
            </a:pPr>
            <a:r>
              <a:rPr lang="zh-CN" altLang="en-US" dirty="0"/>
              <a:t>初始化</a:t>
            </a:r>
            <a:endParaRPr lang="en-US" altLang="zh-CN" dirty="0"/>
          </a:p>
        </p:txBody>
      </p:sp>
      <p:sp>
        <p:nvSpPr>
          <p:cNvPr id="4" name="文本框 3"/>
          <p:cNvSpPr txBox="1"/>
          <p:nvPr/>
        </p:nvSpPr>
        <p:spPr>
          <a:xfrm>
            <a:off x="595921" y="1665548"/>
            <a:ext cx="8225329" cy="400110"/>
          </a:xfrm>
          <a:prstGeom prst="rect">
            <a:avLst/>
          </a:prstGeom>
          <a:noFill/>
        </p:spPr>
        <p:txBody>
          <a:bodyPr wrap="none" rtlCol="0">
            <a:spAutoFit/>
          </a:bodyPr>
          <a:lstStyle/>
          <a:p>
            <a:pPr marL="342900" indent="-342900">
              <a:buFont typeface="Wingdings" panose="05000000000000000000" pitchFamily="2" charset="2"/>
              <a:buChar char="n"/>
            </a:pPr>
            <a:r>
              <a:rPr lang="zh-CN" altLang="en-US" sz="2000" dirty="0">
                <a:latin typeface="+mn-ea"/>
                <a:ea typeface="+mn-ea"/>
              </a:rPr>
              <a:t>变量定义指定了变量的类型和标识符，也可以同时为变量提供初始值</a:t>
            </a:r>
          </a:p>
        </p:txBody>
      </p:sp>
      <p:grpSp>
        <p:nvGrpSpPr>
          <p:cNvPr id="13" name="组合 12"/>
          <p:cNvGrpSpPr/>
          <p:nvPr/>
        </p:nvGrpSpPr>
        <p:grpSpPr>
          <a:xfrm>
            <a:off x="3505299" y="2277666"/>
            <a:ext cx="2031325" cy="1440160"/>
            <a:chOff x="3196561" y="2347112"/>
            <a:chExt cx="2031325" cy="1440160"/>
          </a:xfrm>
        </p:grpSpPr>
        <p:sp>
          <p:nvSpPr>
            <p:cNvPr id="11" name="矩形 10"/>
            <p:cNvSpPr/>
            <p:nvPr/>
          </p:nvSpPr>
          <p:spPr bwMode="auto">
            <a:xfrm>
              <a:off x="3383053" y="2762907"/>
              <a:ext cx="1667318" cy="595700"/>
            </a:xfrm>
            <a:prstGeom prst="rect">
              <a:avLst/>
            </a:prstGeom>
            <a:solidFill>
              <a:schemeClr val="bg1">
                <a:lumMod val="9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 name="矩形 6"/>
            <p:cNvSpPr/>
            <p:nvPr/>
          </p:nvSpPr>
          <p:spPr>
            <a:xfrm>
              <a:off x="3374077" y="2781722"/>
              <a:ext cx="1676294" cy="507831"/>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int price = 1;</a:t>
              </a:r>
            </a:p>
          </p:txBody>
        </p:sp>
        <p:sp>
          <p:nvSpPr>
            <p:cNvPr id="8" name="圆角矩形 7"/>
            <p:cNvSpPr/>
            <p:nvPr/>
          </p:nvSpPr>
          <p:spPr bwMode="auto">
            <a:xfrm>
              <a:off x="3383053" y="2347112"/>
              <a:ext cx="1667318" cy="434610"/>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b="1" dirty="0">
                  <a:solidFill>
                    <a:schemeClr val="bg1"/>
                  </a:solidFill>
                  <a:latin typeface="+mn-ea"/>
                  <a:ea typeface="+mn-ea"/>
                  <a:cs typeface="宋体" charset="-122"/>
                </a:rPr>
                <a:t>示例</a:t>
              </a:r>
              <a:r>
                <a:rPr kumimoji="1" lang="en-US" altLang="zh-CN" b="1" dirty="0">
                  <a:solidFill>
                    <a:schemeClr val="bg1"/>
                  </a:solidFill>
                  <a:latin typeface="+mn-ea"/>
                  <a:ea typeface="+mn-ea"/>
                  <a:cs typeface="宋体" charset="-122"/>
                </a:rPr>
                <a:t>2</a:t>
              </a:r>
              <a:endParaRPr kumimoji="1" lang="zh-CN" altLang="en-US" b="1" i="0" u="none" strike="noStrike" cap="none" normalizeH="0" baseline="0" dirty="0">
                <a:ln>
                  <a:noFill/>
                </a:ln>
                <a:solidFill>
                  <a:schemeClr val="bg1"/>
                </a:solidFill>
                <a:effectLst/>
                <a:ea typeface="+mn-ea"/>
                <a:cs typeface="Calibri" panose="020F0502020204030204" pitchFamily="34" charset="0"/>
              </a:endParaRPr>
            </a:p>
          </p:txBody>
        </p:sp>
        <p:sp>
          <p:nvSpPr>
            <p:cNvPr id="9" name="文本框 8"/>
            <p:cNvSpPr txBox="1"/>
            <p:nvPr/>
          </p:nvSpPr>
          <p:spPr>
            <a:xfrm>
              <a:off x="3196561" y="3417940"/>
              <a:ext cx="2031325" cy="369332"/>
            </a:xfrm>
            <a:prstGeom prst="rect">
              <a:avLst/>
            </a:prstGeom>
            <a:noFill/>
          </p:spPr>
          <p:txBody>
            <a:bodyPr wrap="none" rtlCol="0">
              <a:spAutoFit/>
            </a:bodyPr>
            <a:lstStyle/>
            <a:p>
              <a:r>
                <a:rPr lang="zh-CN" altLang="en-US" dirty="0">
                  <a:latin typeface="+mn-ea"/>
                  <a:ea typeface="+mn-ea"/>
                </a:rPr>
                <a:t>定义同时赋初始值</a:t>
              </a:r>
            </a:p>
          </p:txBody>
        </p:sp>
      </p:grpSp>
      <p:grpSp>
        <p:nvGrpSpPr>
          <p:cNvPr id="12" name="组合 11"/>
          <p:cNvGrpSpPr/>
          <p:nvPr/>
        </p:nvGrpSpPr>
        <p:grpSpPr>
          <a:xfrm>
            <a:off x="1212773" y="2277666"/>
            <a:ext cx="1676294" cy="1440160"/>
            <a:chOff x="904035" y="2347112"/>
            <a:chExt cx="1676294" cy="1440160"/>
          </a:xfrm>
        </p:grpSpPr>
        <p:sp>
          <p:nvSpPr>
            <p:cNvPr id="5" name="矩形 4"/>
            <p:cNvSpPr/>
            <p:nvPr/>
          </p:nvSpPr>
          <p:spPr>
            <a:xfrm>
              <a:off x="904035" y="2780901"/>
              <a:ext cx="1676294" cy="646331"/>
            </a:xfrm>
            <a:prstGeom prst="rect">
              <a:avLst/>
            </a:prstGeom>
            <a:solidFill>
              <a:schemeClr val="bg1">
                <a:lumMod val="95000"/>
              </a:schemeClr>
            </a:solidFill>
          </p:spPr>
          <p:txBody>
            <a:bodyPr wrap="square">
              <a:spAutoFit/>
            </a:bodyPr>
            <a:lstStyle/>
            <a:p>
              <a:r>
                <a:rPr lang="en-US" altLang="zh-CN" dirty="0">
                  <a:latin typeface="+mn-ea"/>
                  <a:ea typeface="+mn-ea"/>
                </a:rPr>
                <a:t>int price;</a:t>
              </a:r>
            </a:p>
            <a:p>
              <a:r>
                <a:rPr lang="en-US" altLang="zh-CN" dirty="0">
                  <a:latin typeface="+mn-ea"/>
                  <a:ea typeface="+mn-ea"/>
                </a:rPr>
                <a:t>price = 1;</a:t>
              </a:r>
            </a:p>
          </p:txBody>
        </p:sp>
        <p:sp>
          <p:nvSpPr>
            <p:cNvPr id="6" name="圆角矩形 5"/>
            <p:cNvSpPr/>
            <p:nvPr/>
          </p:nvSpPr>
          <p:spPr bwMode="auto">
            <a:xfrm>
              <a:off x="913011" y="2347112"/>
              <a:ext cx="1667318" cy="434610"/>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b="1" dirty="0">
                  <a:solidFill>
                    <a:schemeClr val="bg1"/>
                  </a:solidFill>
                  <a:latin typeface="+mn-ea"/>
                  <a:ea typeface="+mn-ea"/>
                  <a:cs typeface="宋体" charset="-122"/>
                </a:rPr>
                <a:t>示例</a:t>
              </a:r>
              <a:r>
                <a:rPr kumimoji="1" lang="en-US" altLang="zh-CN" b="1" dirty="0">
                  <a:solidFill>
                    <a:schemeClr val="bg1"/>
                  </a:solidFill>
                  <a:latin typeface="+mn-ea"/>
                  <a:ea typeface="+mn-ea"/>
                  <a:cs typeface="宋体" charset="-122"/>
                </a:rPr>
                <a:t>1</a:t>
              </a:r>
              <a:endParaRPr kumimoji="1" lang="zh-CN" altLang="en-US" b="1" i="0" u="none" strike="noStrike" cap="none" normalizeH="0" baseline="0" dirty="0">
                <a:ln>
                  <a:noFill/>
                </a:ln>
                <a:solidFill>
                  <a:schemeClr val="bg1"/>
                </a:solidFill>
                <a:effectLst/>
                <a:ea typeface="+mn-ea"/>
                <a:cs typeface="Calibri" panose="020F0502020204030204" pitchFamily="34" charset="0"/>
              </a:endParaRPr>
            </a:p>
          </p:txBody>
        </p:sp>
        <p:sp>
          <p:nvSpPr>
            <p:cNvPr id="10" name="文本框 9"/>
            <p:cNvSpPr txBox="1"/>
            <p:nvPr/>
          </p:nvSpPr>
          <p:spPr>
            <a:xfrm>
              <a:off x="904035" y="3417940"/>
              <a:ext cx="1676294" cy="369332"/>
            </a:xfrm>
            <a:prstGeom prst="rect">
              <a:avLst/>
            </a:prstGeom>
            <a:noFill/>
          </p:spPr>
          <p:txBody>
            <a:bodyPr wrap="square" rtlCol="0">
              <a:spAutoFit/>
            </a:bodyPr>
            <a:lstStyle/>
            <a:p>
              <a:pPr algn="ctr"/>
              <a:r>
                <a:rPr lang="zh-CN" altLang="en-US" dirty="0">
                  <a:latin typeface="+mn-ea"/>
                  <a:ea typeface="+mn-ea"/>
                </a:rPr>
                <a:t>定义后再赋值</a:t>
              </a:r>
            </a:p>
          </p:txBody>
        </p:sp>
      </p:grpSp>
      <p:sp>
        <p:nvSpPr>
          <p:cNvPr id="14" name="文本框 13"/>
          <p:cNvSpPr txBox="1"/>
          <p:nvPr/>
        </p:nvSpPr>
        <p:spPr>
          <a:xfrm>
            <a:off x="590400" y="4024505"/>
            <a:ext cx="2326278" cy="400110"/>
          </a:xfrm>
          <a:prstGeom prst="rect">
            <a:avLst/>
          </a:prstGeom>
          <a:noFill/>
        </p:spPr>
        <p:txBody>
          <a:bodyPr wrap="none" rtlCol="0">
            <a:spAutoFit/>
          </a:bodyPr>
          <a:lstStyle/>
          <a:p>
            <a:pPr marL="342900" indent="-342900">
              <a:buFont typeface="Wingdings" panose="05000000000000000000" pitchFamily="2" charset="2"/>
              <a:buChar char="n"/>
            </a:pPr>
            <a:r>
              <a:rPr lang="zh-CN" altLang="en-US" sz="2000" dirty="0">
                <a:latin typeface="+mn-ea"/>
                <a:ea typeface="+mn-ea"/>
              </a:rPr>
              <a:t>初始化多个变量</a:t>
            </a:r>
          </a:p>
        </p:txBody>
      </p:sp>
      <p:grpSp>
        <p:nvGrpSpPr>
          <p:cNvPr id="20" name="组合 19"/>
          <p:cNvGrpSpPr/>
          <p:nvPr/>
        </p:nvGrpSpPr>
        <p:grpSpPr>
          <a:xfrm>
            <a:off x="1212773" y="4575585"/>
            <a:ext cx="2940598" cy="942441"/>
            <a:chOff x="1212773" y="4510862"/>
            <a:chExt cx="2940598" cy="942441"/>
          </a:xfrm>
        </p:grpSpPr>
        <p:sp>
          <p:nvSpPr>
            <p:cNvPr id="17" name="矩形 16"/>
            <p:cNvSpPr/>
            <p:nvPr/>
          </p:nvSpPr>
          <p:spPr>
            <a:xfrm>
              <a:off x="1212773" y="4945472"/>
              <a:ext cx="2940598" cy="507831"/>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int price = 0, weight = 5;</a:t>
              </a:r>
            </a:p>
          </p:txBody>
        </p:sp>
        <p:sp>
          <p:nvSpPr>
            <p:cNvPr id="18" name="圆角矩形 17"/>
            <p:cNvSpPr/>
            <p:nvPr/>
          </p:nvSpPr>
          <p:spPr bwMode="auto">
            <a:xfrm>
              <a:off x="1221749" y="4510862"/>
              <a:ext cx="2924852" cy="434610"/>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b="1" dirty="0">
                  <a:solidFill>
                    <a:schemeClr val="bg1"/>
                  </a:solidFill>
                  <a:latin typeface="+mn-ea"/>
                  <a:ea typeface="+mn-ea"/>
                  <a:cs typeface="宋体" charset="-122"/>
                </a:rPr>
                <a:t>示例</a:t>
              </a:r>
              <a:endParaRPr kumimoji="1" lang="zh-CN" altLang="en-US" b="1" i="0" u="none" strike="noStrike" cap="none" normalizeH="0" baseline="0" dirty="0">
                <a:ln>
                  <a:noFill/>
                </a:ln>
                <a:solidFill>
                  <a:schemeClr val="bg1"/>
                </a:solidFill>
                <a:effectLst/>
                <a:ea typeface="+mn-ea"/>
                <a:cs typeface="Calibri" panose="020F0502020204030204" pitchFamily="34" charset="0"/>
              </a:endParaRPr>
            </a:p>
          </p:txBody>
        </p:sp>
      </p:grpSp>
    </p:spTree>
    <p:extLst>
      <p:ext uri="{BB962C8B-B14F-4D97-AF65-F5344CB8AC3E}">
        <p14:creationId xmlns:p14="http://schemas.microsoft.com/office/powerpoint/2010/main" val="2687860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rgbClr val="FF0000"/>
                </a:solidFill>
                <a:latin typeface="微软雅黑" panose="020B0503020204020204" pitchFamily="34" charset="-122"/>
                <a:ea typeface="微软雅黑" panose="020B0503020204020204" pitchFamily="34" charset="-122"/>
              </a:rPr>
              <a:t>基本类型和变量</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变量</a:t>
            </a:r>
            <a:endParaRPr lang="zh-CN" altLang="en-US" sz="3600" dirty="0"/>
          </a:p>
        </p:txBody>
      </p:sp>
      <p:sp>
        <p:nvSpPr>
          <p:cNvPr id="3" name="内容占位符 2"/>
          <p:cNvSpPr>
            <a:spLocks noGrp="1"/>
          </p:cNvSpPr>
          <p:nvPr>
            <p:ph idx="1"/>
          </p:nvPr>
        </p:nvSpPr>
        <p:spPr>
          <a:xfrm>
            <a:off x="590400" y="908261"/>
            <a:ext cx="11088000" cy="649325"/>
          </a:xfrm>
        </p:spPr>
        <p:txBody>
          <a:bodyPr/>
          <a:lstStyle/>
          <a:p>
            <a:pPr marL="0" indent="0">
              <a:buNone/>
            </a:pPr>
            <a:r>
              <a:rPr lang="zh-CN" altLang="en-US" dirty="0"/>
              <a:t>声明和定义</a:t>
            </a:r>
            <a:endParaRPr lang="en-US" altLang="zh-CN" dirty="0"/>
          </a:p>
        </p:txBody>
      </p:sp>
      <p:sp>
        <p:nvSpPr>
          <p:cNvPr id="4" name="文本框 3"/>
          <p:cNvSpPr txBox="1"/>
          <p:nvPr/>
        </p:nvSpPr>
        <p:spPr>
          <a:xfrm>
            <a:off x="595921" y="1665548"/>
            <a:ext cx="7971028" cy="2400657"/>
          </a:xfrm>
          <a:prstGeom prst="rect">
            <a:avLst/>
          </a:prstGeom>
          <a:noFill/>
        </p:spPr>
        <p:txBody>
          <a:bodyPr wrap="none" rtlCol="0">
            <a:spAutoFit/>
          </a:bodyPr>
          <a:lstStyle/>
          <a:p>
            <a:pPr marL="342900" indent="-342900">
              <a:lnSpc>
                <a:spcPct val="150000"/>
              </a:lnSpc>
              <a:buFont typeface="Wingdings" panose="05000000000000000000" pitchFamily="2" charset="2"/>
              <a:buChar char="n"/>
            </a:pPr>
            <a:r>
              <a:rPr lang="zh-CN" altLang="en-US" sz="2000" dirty="0">
                <a:latin typeface="+mn-ea"/>
                <a:ea typeface="+mn-ea"/>
              </a:rPr>
              <a:t>变量定义用于为变量分配存储空间，同时可以为变量指定初始值</a:t>
            </a:r>
            <a:endParaRPr lang="en-US" altLang="zh-CN" sz="2000" dirty="0">
              <a:latin typeface="+mn-ea"/>
              <a:ea typeface="+mn-ea"/>
            </a:endParaRPr>
          </a:p>
          <a:p>
            <a:pPr marL="342900" indent="-342900">
              <a:lnSpc>
                <a:spcPct val="150000"/>
              </a:lnSpc>
              <a:buFont typeface="Wingdings" panose="05000000000000000000" pitchFamily="2" charset="2"/>
              <a:buChar char="n"/>
            </a:pPr>
            <a:r>
              <a:rPr lang="zh-CN" altLang="en-US" sz="2000" dirty="0">
                <a:latin typeface="+mn-ea"/>
                <a:ea typeface="+mn-ea"/>
              </a:rPr>
              <a:t>声明用于向程序表明变量的类型和名称</a:t>
            </a:r>
            <a:endParaRPr lang="en-US" altLang="zh-CN" sz="2000" dirty="0">
              <a:latin typeface="+mn-ea"/>
              <a:ea typeface="+mn-ea"/>
            </a:endParaRPr>
          </a:p>
          <a:p>
            <a:pPr marL="342900" indent="-342900">
              <a:lnSpc>
                <a:spcPct val="150000"/>
              </a:lnSpc>
              <a:buFont typeface="Wingdings" panose="05000000000000000000" pitchFamily="2" charset="2"/>
              <a:buChar char="n"/>
            </a:pPr>
            <a:r>
              <a:rPr lang="zh-CN" altLang="en-US" sz="2000" dirty="0">
                <a:latin typeface="+mn-ea"/>
                <a:ea typeface="+mn-ea"/>
              </a:rPr>
              <a:t>定义也即声明，定义变量时也声明了其类型和名称</a:t>
            </a:r>
            <a:endParaRPr lang="en-US" altLang="zh-CN" sz="2000" dirty="0">
              <a:latin typeface="+mn-ea"/>
              <a:ea typeface="+mn-ea"/>
            </a:endParaRPr>
          </a:p>
          <a:p>
            <a:pPr marL="342900" indent="-342900">
              <a:lnSpc>
                <a:spcPct val="150000"/>
              </a:lnSpc>
              <a:buFont typeface="Wingdings" panose="05000000000000000000" pitchFamily="2" charset="2"/>
              <a:buChar char="n"/>
            </a:pPr>
            <a:r>
              <a:rPr lang="zh-CN" altLang="en-US" sz="2000" dirty="0">
                <a:latin typeface="+mn-ea"/>
                <a:ea typeface="+mn-ea"/>
              </a:rPr>
              <a:t>通过</a:t>
            </a:r>
            <a:r>
              <a:rPr lang="en-US" altLang="zh-CN" sz="2000" dirty="0">
                <a:solidFill>
                  <a:srgbClr val="00B0F0"/>
                </a:solidFill>
                <a:latin typeface="+mn-ea"/>
                <a:ea typeface="+mn-ea"/>
              </a:rPr>
              <a:t>extern</a:t>
            </a:r>
            <a:r>
              <a:rPr lang="zh-CN" altLang="en-US" sz="2000" dirty="0">
                <a:latin typeface="+mn-ea"/>
                <a:ea typeface="+mn-ea"/>
              </a:rPr>
              <a:t>关键字声明变量，它指示变量定义在程序的某个地方</a:t>
            </a:r>
            <a:endParaRPr lang="en-US" altLang="zh-CN" sz="2000" dirty="0">
              <a:latin typeface="+mn-ea"/>
              <a:ea typeface="+mn-ea"/>
            </a:endParaRPr>
          </a:p>
          <a:p>
            <a:pPr marL="342900" indent="-342900">
              <a:lnSpc>
                <a:spcPct val="150000"/>
              </a:lnSpc>
              <a:buFont typeface="Wingdings" panose="05000000000000000000" pitchFamily="2" charset="2"/>
              <a:buChar char="n"/>
            </a:pPr>
            <a:r>
              <a:rPr lang="zh-CN" altLang="en-US" sz="2000" dirty="0">
                <a:latin typeface="+mn-ea"/>
                <a:ea typeface="+mn-ea"/>
              </a:rPr>
              <a:t>声明可以多次出现，但定义只能出现一次</a:t>
            </a:r>
          </a:p>
        </p:txBody>
      </p:sp>
      <p:grpSp>
        <p:nvGrpSpPr>
          <p:cNvPr id="20" name="组合 19"/>
          <p:cNvGrpSpPr/>
          <p:nvPr/>
        </p:nvGrpSpPr>
        <p:grpSpPr>
          <a:xfrm>
            <a:off x="1057027" y="4179095"/>
            <a:ext cx="2940598" cy="942441"/>
            <a:chOff x="1212773" y="4510862"/>
            <a:chExt cx="2940598" cy="942441"/>
          </a:xfrm>
        </p:grpSpPr>
        <p:sp>
          <p:nvSpPr>
            <p:cNvPr id="17" name="矩形 16"/>
            <p:cNvSpPr/>
            <p:nvPr/>
          </p:nvSpPr>
          <p:spPr>
            <a:xfrm>
              <a:off x="1212773" y="4945472"/>
              <a:ext cx="2940598" cy="507831"/>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int price = 0;</a:t>
              </a:r>
            </a:p>
          </p:txBody>
        </p:sp>
        <p:sp>
          <p:nvSpPr>
            <p:cNvPr id="18" name="圆角矩形 17"/>
            <p:cNvSpPr/>
            <p:nvPr/>
          </p:nvSpPr>
          <p:spPr bwMode="auto">
            <a:xfrm>
              <a:off x="1221749" y="4510862"/>
              <a:ext cx="2924852" cy="434610"/>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b="1" dirty="0">
                  <a:solidFill>
                    <a:schemeClr val="bg1"/>
                  </a:solidFill>
                  <a:latin typeface="+mn-ea"/>
                  <a:ea typeface="+mn-ea"/>
                  <a:cs typeface="宋体" charset="-122"/>
                </a:rPr>
                <a:t>示例：定义</a:t>
              </a:r>
              <a:endParaRPr kumimoji="1" lang="zh-CN" altLang="en-US" b="1" i="0" u="none" strike="noStrike" cap="none" normalizeH="0" baseline="0" dirty="0">
                <a:ln>
                  <a:noFill/>
                </a:ln>
                <a:solidFill>
                  <a:schemeClr val="bg1"/>
                </a:solidFill>
                <a:effectLst/>
                <a:ea typeface="+mn-ea"/>
                <a:cs typeface="Calibri" panose="020F0502020204030204" pitchFamily="34" charset="0"/>
              </a:endParaRPr>
            </a:p>
          </p:txBody>
        </p:sp>
      </p:grpSp>
      <p:grpSp>
        <p:nvGrpSpPr>
          <p:cNvPr id="19" name="组合 18"/>
          <p:cNvGrpSpPr/>
          <p:nvPr/>
        </p:nvGrpSpPr>
        <p:grpSpPr>
          <a:xfrm>
            <a:off x="4880125" y="4179095"/>
            <a:ext cx="2940598" cy="893518"/>
            <a:chOff x="1212773" y="4510862"/>
            <a:chExt cx="2940598" cy="893518"/>
          </a:xfrm>
        </p:grpSpPr>
        <p:sp>
          <p:nvSpPr>
            <p:cNvPr id="21" name="矩形 20"/>
            <p:cNvSpPr/>
            <p:nvPr/>
          </p:nvSpPr>
          <p:spPr>
            <a:xfrm>
              <a:off x="1212773" y="4945472"/>
              <a:ext cx="2940598" cy="458908"/>
            </a:xfrm>
            <a:prstGeom prst="rect">
              <a:avLst/>
            </a:prstGeom>
            <a:solidFill>
              <a:schemeClr val="bg1">
                <a:lumMod val="95000"/>
              </a:schemeClr>
            </a:solidFill>
          </p:spPr>
          <p:txBody>
            <a:bodyPr wrap="square">
              <a:spAutoFit/>
            </a:bodyPr>
            <a:lstStyle/>
            <a:p>
              <a:pPr>
                <a:lnSpc>
                  <a:spcPct val="150000"/>
                </a:lnSpc>
              </a:pPr>
              <a:r>
                <a:rPr lang="en-US" altLang="zh-CN" dirty="0">
                  <a:solidFill>
                    <a:srgbClr val="00B0F0"/>
                  </a:solidFill>
                  <a:latin typeface="+mn-ea"/>
                  <a:ea typeface="+mn-ea"/>
                </a:rPr>
                <a:t>extern</a:t>
              </a:r>
              <a:r>
                <a:rPr lang="en-US" altLang="zh-CN" dirty="0">
                  <a:latin typeface="+mn-ea"/>
                  <a:ea typeface="+mn-ea"/>
                </a:rPr>
                <a:t> int price;</a:t>
              </a:r>
            </a:p>
          </p:txBody>
        </p:sp>
        <p:sp>
          <p:nvSpPr>
            <p:cNvPr id="22" name="圆角矩形 21"/>
            <p:cNvSpPr/>
            <p:nvPr/>
          </p:nvSpPr>
          <p:spPr bwMode="auto">
            <a:xfrm>
              <a:off x="1221749" y="4510862"/>
              <a:ext cx="2924852" cy="434610"/>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b="1" dirty="0">
                  <a:solidFill>
                    <a:schemeClr val="bg1"/>
                  </a:solidFill>
                  <a:latin typeface="+mn-ea"/>
                  <a:ea typeface="+mn-ea"/>
                  <a:cs typeface="宋体" charset="-122"/>
                </a:rPr>
                <a:t>示例：声明</a:t>
              </a:r>
              <a:endParaRPr kumimoji="1" lang="zh-CN" altLang="en-US" b="1" i="0" u="none" strike="noStrike" cap="none" normalizeH="0" baseline="0" dirty="0">
                <a:ln>
                  <a:noFill/>
                </a:ln>
                <a:solidFill>
                  <a:schemeClr val="bg1"/>
                </a:solidFill>
                <a:effectLst/>
                <a:ea typeface="+mn-ea"/>
                <a:cs typeface="Calibri" panose="020F0502020204030204" pitchFamily="34" charset="0"/>
              </a:endParaRPr>
            </a:p>
          </p:txBody>
        </p:sp>
      </p:grpSp>
    </p:spTree>
    <p:extLst>
      <p:ext uri="{BB962C8B-B14F-4D97-AF65-F5344CB8AC3E}">
        <p14:creationId xmlns:p14="http://schemas.microsoft.com/office/powerpoint/2010/main" val="1355934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rgbClr val="FF0000"/>
                </a:solidFill>
                <a:latin typeface="微软雅黑" panose="020B0503020204020204" pitchFamily="34" charset="-122"/>
                <a:ea typeface="微软雅黑" panose="020B0503020204020204" pitchFamily="34" charset="-122"/>
              </a:rPr>
              <a:t>基本类型和变量</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变量</a:t>
            </a:r>
            <a:endParaRPr lang="zh-CN" altLang="en-US" sz="3600" dirty="0"/>
          </a:p>
        </p:txBody>
      </p:sp>
      <p:sp>
        <p:nvSpPr>
          <p:cNvPr id="3" name="内容占位符 2"/>
          <p:cNvSpPr>
            <a:spLocks noGrp="1"/>
          </p:cNvSpPr>
          <p:nvPr>
            <p:ph idx="1"/>
          </p:nvPr>
        </p:nvSpPr>
        <p:spPr>
          <a:xfrm>
            <a:off x="590400" y="908261"/>
            <a:ext cx="11088000" cy="649325"/>
          </a:xfrm>
        </p:spPr>
        <p:txBody>
          <a:bodyPr/>
          <a:lstStyle/>
          <a:p>
            <a:pPr marL="0" indent="0">
              <a:buNone/>
            </a:pPr>
            <a:r>
              <a:rPr lang="zh-CN" altLang="en-US" dirty="0"/>
              <a:t>作用域</a:t>
            </a:r>
            <a:endParaRPr lang="en-US" altLang="zh-CN" dirty="0"/>
          </a:p>
        </p:txBody>
      </p:sp>
      <p:sp>
        <p:nvSpPr>
          <p:cNvPr id="4" name="文本框 3"/>
          <p:cNvSpPr txBox="1"/>
          <p:nvPr/>
        </p:nvSpPr>
        <p:spPr>
          <a:xfrm>
            <a:off x="742514" y="1587353"/>
            <a:ext cx="10783772" cy="1477328"/>
          </a:xfrm>
          <a:prstGeom prst="rect">
            <a:avLst/>
          </a:prstGeom>
          <a:noFill/>
        </p:spPr>
        <p:txBody>
          <a:bodyPr wrap="square" rtlCol="0">
            <a:spAutoFit/>
          </a:bodyPr>
          <a:lstStyle/>
          <a:p>
            <a:pPr>
              <a:lnSpc>
                <a:spcPct val="150000"/>
              </a:lnSpc>
            </a:pPr>
            <a:r>
              <a:rPr lang="zh-CN" altLang="en-US" sz="2000" dirty="0">
                <a:latin typeface="+mn-ea"/>
                <a:ea typeface="+mn-ea"/>
              </a:rPr>
              <a:t>每个变量都具有其对应的变量名（标识符），但在程序中可以在不同的地方不同的变量使用同一个变量名称，只要变量在不同的上下文中，且可以通过上下文以区分该名字的不同意义即可；用于区分变量名不同意义的上下文即</a:t>
            </a:r>
            <a:r>
              <a:rPr lang="zh-CN" altLang="en-US" sz="2000" b="1" dirty="0">
                <a:latin typeface="+mn-ea"/>
                <a:ea typeface="+mn-ea"/>
              </a:rPr>
              <a:t>作用域</a:t>
            </a:r>
          </a:p>
        </p:txBody>
      </p:sp>
      <p:grpSp>
        <p:nvGrpSpPr>
          <p:cNvPr id="7" name="组合 6"/>
          <p:cNvGrpSpPr/>
          <p:nvPr/>
        </p:nvGrpSpPr>
        <p:grpSpPr>
          <a:xfrm>
            <a:off x="888577" y="3213770"/>
            <a:ext cx="2527050" cy="3225818"/>
            <a:chOff x="834233" y="3359554"/>
            <a:chExt cx="2527050" cy="3225818"/>
          </a:xfrm>
        </p:grpSpPr>
        <p:sp>
          <p:nvSpPr>
            <p:cNvPr id="17" name="矩形 16"/>
            <p:cNvSpPr/>
            <p:nvPr/>
          </p:nvSpPr>
          <p:spPr>
            <a:xfrm>
              <a:off x="834233" y="5662042"/>
              <a:ext cx="2527050" cy="923330"/>
            </a:xfrm>
            <a:prstGeom prst="rect">
              <a:avLst/>
            </a:prstGeom>
            <a:solidFill>
              <a:schemeClr val="bg1">
                <a:lumMod val="95000"/>
              </a:schemeClr>
            </a:solidFill>
          </p:spPr>
          <p:txBody>
            <a:bodyPr wrap="square">
              <a:spAutoFit/>
            </a:bodyPr>
            <a:lstStyle/>
            <a:p>
              <a:pPr>
                <a:lnSpc>
                  <a:spcPct val="150000"/>
                </a:lnSpc>
              </a:pPr>
              <a:r>
                <a:rPr lang="zh-CN" altLang="en-US" dirty="0">
                  <a:latin typeface="+mn-ea"/>
                  <a:ea typeface="+mn-ea"/>
                </a:rPr>
                <a:t>例如</a:t>
              </a:r>
              <a:r>
                <a:rPr lang="en-US" altLang="zh-CN" dirty="0">
                  <a:solidFill>
                    <a:srgbClr val="FF4040"/>
                  </a:solidFill>
                  <a:latin typeface="+mn-ea"/>
                  <a:ea typeface="+mn-ea"/>
                </a:rPr>
                <a:t>value</a:t>
              </a:r>
              <a:r>
                <a:rPr lang="zh-CN" altLang="en-US" dirty="0">
                  <a:latin typeface="+mn-ea"/>
                  <a:ea typeface="+mn-ea"/>
                </a:rPr>
                <a:t>定义在函数外部具有全局作用域</a:t>
              </a:r>
              <a:endParaRPr lang="en-US" altLang="zh-CN" dirty="0">
                <a:latin typeface="+mn-ea"/>
                <a:ea typeface="+mn-ea"/>
              </a:endParaRPr>
            </a:p>
          </p:txBody>
        </p:sp>
        <p:sp>
          <p:nvSpPr>
            <p:cNvPr id="18" name="圆角矩形 17"/>
            <p:cNvSpPr/>
            <p:nvPr/>
          </p:nvSpPr>
          <p:spPr bwMode="auto">
            <a:xfrm>
              <a:off x="849979" y="3359554"/>
              <a:ext cx="2511304" cy="395260"/>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b="1" dirty="0">
                  <a:solidFill>
                    <a:schemeClr val="bg1"/>
                  </a:solidFill>
                  <a:latin typeface="+mn-ea"/>
                  <a:ea typeface="+mn-ea"/>
                  <a:cs typeface="宋体" charset="-122"/>
                </a:rPr>
                <a:t>全局作用域</a:t>
              </a:r>
              <a:endParaRPr kumimoji="1" lang="zh-CN" altLang="en-US" b="1" i="0" u="none" strike="noStrike" cap="none" normalizeH="0" baseline="0" dirty="0">
                <a:ln>
                  <a:noFill/>
                </a:ln>
                <a:solidFill>
                  <a:schemeClr val="bg1"/>
                </a:solidFill>
                <a:effectLst/>
                <a:ea typeface="+mn-ea"/>
                <a:cs typeface="Calibri" panose="020F0502020204030204" pitchFamily="34" charset="0"/>
              </a:endParaRPr>
            </a:p>
          </p:txBody>
        </p:sp>
        <p:sp>
          <p:nvSpPr>
            <p:cNvPr id="11" name="折角形 10"/>
            <p:cNvSpPr/>
            <p:nvPr/>
          </p:nvSpPr>
          <p:spPr bwMode="auto">
            <a:xfrm>
              <a:off x="849979" y="3739563"/>
              <a:ext cx="2511304" cy="1894755"/>
            </a:xfrm>
            <a:prstGeom prst="foldedCorner">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
                  <a:srgbClr val="CC9900"/>
                </a:buClr>
                <a:buSzTx/>
                <a:tabLst/>
              </a:pPr>
              <a:endParaRPr kumimoji="0" lang="zh-CN" altLang="en-US" sz="1800" b="0" i="0" u="none" strike="noStrike" cap="none" normalizeH="0" baseline="0" dirty="0">
                <a:ln>
                  <a:noFill/>
                </a:ln>
                <a:solidFill>
                  <a:schemeClr val="tx1"/>
                </a:solidFill>
                <a:effectLst/>
                <a:latin typeface="+mn-ea"/>
              </a:endParaRPr>
            </a:p>
          </p:txBody>
        </p:sp>
        <p:sp>
          <p:nvSpPr>
            <p:cNvPr id="5" name="文本框 4"/>
            <p:cNvSpPr txBox="1"/>
            <p:nvPr/>
          </p:nvSpPr>
          <p:spPr>
            <a:xfrm>
              <a:off x="971304" y="3749858"/>
              <a:ext cx="1053494" cy="369332"/>
            </a:xfrm>
            <a:prstGeom prst="rect">
              <a:avLst/>
            </a:prstGeom>
            <a:noFill/>
          </p:spPr>
          <p:txBody>
            <a:bodyPr wrap="none" rtlCol="0">
              <a:spAutoFit/>
            </a:bodyPr>
            <a:lstStyle/>
            <a:p>
              <a:r>
                <a:rPr lang="en-US" altLang="zh-CN" dirty="0"/>
                <a:t>main.cpp</a:t>
              </a:r>
              <a:endParaRPr lang="zh-CN" altLang="en-US" dirty="0"/>
            </a:p>
          </p:txBody>
        </p:sp>
        <p:sp>
          <p:nvSpPr>
            <p:cNvPr id="6" name="文本框 5"/>
            <p:cNvSpPr txBox="1"/>
            <p:nvPr/>
          </p:nvSpPr>
          <p:spPr>
            <a:xfrm>
              <a:off x="969121" y="4156991"/>
              <a:ext cx="1389419" cy="1477328"/>
            </a:xfrm>
            <a:prstGeom prst="rect">
              <a:avLst/>
            </a:prstGeom>
            <a:noFill/>
          </p:spPr>
          <p:txBody>
            <a:bodyPr wrap="none" rtlCol="0">
              <a:spAutoFit/>
            </a:bodyPr>
            <a:lstStyle/>
            <a:p>
              <a:r>
                <a:rPr lang="en-US" altLang="zh-CN" dirty="0">
                  <a:solidFill>
                    <a:srgbClr val="FF4040"/>
                  </a:solidFill>
                </a:rPr>
                <a:t>int value = 0;</a:t>
              </a:r>
            </a:p>
            <a:p>
              <a:r>
                <a:rPr lang="en-US" altLang="zh-CN" dirty="0"/>
                <a:t>int main(…)</a:t>
              </a:r>
            </a:p>
            <a:p>
              <a:r>
                <a:rPr lang="en-US" altLang="zh-CN" dirty="0"/>
                <a:t>{</a:t>
              </a:r>
            </a:p>
            <a:p>
              <a:r>
                <a:rPr lang="en-US" altLang="zh-CN" dirty="0"/>
                <a:t>    …</a:t>
              </a:r>
            </a:p>
            <a:p>
              <a:r>
                <a:rPr lang="en-US" altLang="zh-CN" dirty="0"/>
                <a:t>}</a:t>
              </a:r>
              <a:endParaRPr lang="zh-CN" altLang="en-US" dirty="0"/>
            </a:p>
          </p:txBody>
        </p:sp>
      </p:grpSp>
      <p:grpSp>
        <p:nvGrpSpPr>
          <p:cNvPr id="8" name="组合 7"/>
          <p:cNvGrpSpPr/>
          <p:nvPr/>
        </p:nvGrpSpPr>
        <p:grpSpPr>
          <a:xfrm>
            <a:off x="3986173" y="3212962"/>
            <a:ext cx="2837012" cy="3226626"/>
            <a:chOff x="3805123" y="3386469"/>
            <a:chExt cx="2837012" cy="3226626"/>
          </a:xfrm>
        </p:grpSpPr>
        <p:sp>
          <p:nvSpPr>
            <p:cNvPr id="21" name="矩形 20"/>
            <p:cNvSpPr/>
            <p:nvPr/>
          </p:nvSpPr>
          <p:spPr>
            <a:xfrm>
              <a:off x="3805123" y="5689765"/>
              <a:ext cx="2837012" cy="923330"/>
            </a:xfrm>
            <a:prstGeom prst="rect">
              <a:avLst/>
            </a:prstGeom>
            <a:solidFill>
              <a:schemeClr val="bg1">
                <a:lumMod val="95000"/>
              </a:schemeClr>
            </a:solidFill>
          </p:spPr>
          <p:txBody>
            <a:bodyPr wrap="square">
              <a:spAutoFit/>
            </a:bodyPr>
            <a:lstStyle/>
            <a:p>
              <a:pPr>
                <a:lnSpc>
                  <a:spcPct val="150000"/>
                </a:lnSpc>
              </a:pPr>
              <a:r>
                <a:rPr lang="zh-CN" altLang="en-US" dirty="0">
                  <a:latin typeface="+mn-ea"/>
                  <a:ea typeface="+mn-ea"/>
                </a:rPr>
                <a:t>如</a:t>
              </a:r>
              <a:r>
                <a:rPr lang="en-US" altLang="zh-CN" dirty="0">
                  <a:latin typeface="+mn-ea"/>
                  <a:ea typeface="+mn-ea"/>
                </a:rPr>
                <a:t>value</a:t>
              </a:r>
              <a:r>
                <a:rPr lang="zh-CN" altLang="en-US" dirty="0">
                  <a:latin typeface="+mn-ea"/>
                  <a:ea typeface="+mn-ea"/>
                </a:rPr>
                <a:t>定义在</a:t>
              </a:r>
              <a:r>
                <a:rPr lang="en-US" altLang="zh-CN" dirty="0">
                  <a:latin typeface="+mn-ea"/>
                  <a:ea typeface="+mn-ea"/>
                </a:rPr>
                <a:t>main</a:t>
              </a:r>
              <a:r>
                <a:rPr lang="zh-CN" altLang="en-US" dirty="0">
                  <a:latin typeface="+mn-ea"/>
                  <a:ea typeface="+mn-ea"/>
                </a:rPr>
                <a:t>函数中，只能在</a:t>
              </a:r>
              <a:r>
                <a:rPr lang="en-US" altLang="zh-CN" dirty="0">
                  <a:latin typeface="+mn-ea"/>
                  <a:ea typeface="+mn-ea"/>
                </a:rPr>
                <a:t>main</a:t>
              </a:r>
              <a:r>
                <a:rPr lang="zh-CN" altLang="en-US" dirty="0">
                  <a:latin typeface="+mn-ea"/>
                  <a:ea typeface="+mn-ea"/>
                </a:rPr>
                <a:t>中访问它</a:t>
              </a:r>
              <a:endParaRPr lang="en-US" altLang="zh-CN" dirty="0">
                <a:latin typeface="+mn-ea"/>
                <a:ea typeface="+mn-ea"/>
              </a:endParaRPr>
            </a:p>
          </p:txBody>
        </p:sp>
        <p:sp>
          <p:nvSpPr>
            <p:cNvPr id="22" name="圆角矩形 21"/>
            <p:cNvSpPr/>
            <p:nvPr/>
          </p:nvSpPr>
          <p:spPr bwMode="auto">
            <a:xfrm>
              <a:off x="3805123" y="3386469"/>
              <a:ext cx="2837012" cy="380010"/>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b="1" dirty="0">
                  <a:solidFill>
                    <a:schemeClr val="bg1"/>
                  </a:solidFill>
                  <a:latin typeface="+mn-ea"/>
                  <a:ea typeface="+mn-ea"/>
                  <a:cs typeface="宋体" charset="-122"/>
                </a:rPr>
                <a:t>局部作用域</a:t>
              </a:r>
              <a:endParaRPr kumimoji="1" lang="zh-CN" altLang="en-US" b="1" i="0" u="none" strike="noStrike" cap="none" normalizeH="0" baseline="0" dirty="0">
                <a:ln>
                  <a:noFill/>
                </a:ln>
                <a:solidFill>
                  <a:schemeClr val="bg1"/>
                </a:solidFill>
                <a:effectLst/>
                <a:ea typeface="+mn-ea"/>
                <a:cs typeface="Calibri" panose="020F0502020204030204" pitchFamily="34" charset="0"/>
              </a:endParaRPr>
            </a:p>
          </p:txBody>
        </p:sp>
        <p:sp>
          <p:nvSpPr>
            <p:cNvPr id="15" name="折角形 14"/>
            <p:cNvSpPr/>
            <p:nvPr/>
          </p:nvSpPr>
          <p:spPr bwMode="auto">
            <a:xfrm>
              <a:off x="3805123" y="3767287"/>
              <a:ext cx="2837012" cy="1894755"/>
            </a:xfrm>
            <a:prstGeom prst="foldedCorner">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
                  <a:srgbClr val="CC9900"/>
                </a:buClr>
                <a:buSzTx/>
                <a:tabLst/>
              </a:pPr>
              <a:endParaRPr kumimoji="0" lang="zh-CN" altLang="en-US" sz="1800" b="0" i="0" u="none" strike="noStrike" cap="none" normalizeH="0" baseline="0" dirty="0">
                <a:ln>
                  <a:noFill/>
                </a:ln>
                <a:solidFill>
                  <a:schemeClr val="tx1"/>
                </a:solidFill>
                <a:effectLst/>
                <a:latin typeface="+mn-ea"/>
              </a:endParaRPr>
            </a:p>
          </p:txBody>
        </p:sp>
        <p:sp>
          <p:nvSpPr>
            <p:cNvPr id="16" name="文本框 15"/>
            <p:cNvSpPr txBox="1"/>
            <p:nvPr/>
          </p:nvSpPr>
          <p:spPr>
            <a:xfrm>
              <a:off x="3926448" y="3777582"/>
              <a:ext cx="1053494" cy="369332"/>
            </a:xfrm>
            <a:prstGeom prst="rect">
              <a:avLst/>
            </a:prstGeom>
            <a:noFill/>
          </p:spPr>
          <p:txBody>
            <a:bodyPr wrap="none" rtlCol="0">
              <a:spAutoFit/>
            </a:bodyPr>
            <a:lstStyle/>
            <a:p>
              <a:r>
                <a:rPr lang="en-US" altLang="zh-CN" dirty="0"/>
                <a:t>main.cpp</a:t>
              </a:r>
              <a:endParaRPr lang="zh-CN" altLang="en-US" dirty="0"/>
            </a:p>
          </p:txBody>
        </p:sp>
        <p:sp>
          <p:nvSpPr>
            <p:cNvPr id="23" name="文本框 22"/>
            <p:cNvSpPr txBox="1"/>
            <p:nvPr/>
          </p:nvSpPr>
          <p:spPr>
            <a:xfrm>
              <a:off x="3924265" y="4145680"/>
              <a:ext cx="1601016" cy="1477328"/>
            </a:xfrm>
            <a:prstGeom prst="rect">
              <a:avLst/>
            </a:prstGeom>
            <a:noFill/>
          </p:spPr>
          <p:txBody>
            <a:bodyPr wrap="none" rtlCol="0">
              <a:spAutoFit/>
            </a:bodyPr>
            <a:lstStyle/>
            <a:p>
              <a:r>
                <a:rPr lang="en-US" altLang="zh-CN" dirty="0"/>
                <a:t>int main(…)</a:t>
              </a:r>
            </a:p>
            <a:p>
              <a:r>
                <a:rPr lang="en-US" altLang="zh-CN" dirty="0"/>
                <a:t>{</a:t>
              </a:r>
            </a:p>
            <a:p>
              <a:r>
                <a:rPr lang="en-US" altLang="zh-CN" dirty="0">
                  <a:solidFill>
                    <a:srgbClr val="FF4040"/>
                  </a:solidFill>
                </a:rPr>
                <a:t>    int value = 0;</a:t>
              </a:r>
              <a:endParaRPr lang="en-US" altLang="zh-CN" dirty="0"/>
            </a:p>
            <a:p>
              <a:r>
                <a:rPr lang="en-US" altLang="zh-CN" dirty="0"/>
                <a:t>    …</a:t>
              </a:r>
            </a:p>
            <a:p>
              <a:r>
                <a:rPr lang="en-US" altLang="zh-CN" dirty="0"/>
                <a:t>}</a:t>
              </a:r>
              <a:endParaRPr lang="zh-CN" altLang="en-US" dirty="0"/>
            </a:p>
          </p:txBody>
        </p:sp>
      </p:grpSp>
      <p:grpSp>
        <p:nvGrpSpPr>
          <p:cNvPr id="24" name="组合 23"/>
          <p:cNvGrpSpPr/>
          <p:nvPr/>
        </p:nvGrpSpPr>
        <p:grpSpPr>
          <a:xfrm>
            <a:off x="7465739" y="3212962"/>
            <a:ext cx="2837012" cy="3226626"/>
            <a:chOff x="3805123" y="3386469"/>
            <a:chExt cx="2837012" cy="3226626"/>
          </a:xfrm>
        </p:grpSpPr>
        <p:sp>
          <p:nvSpPr>
            <p:cNvPr id="25" name="矩形 24"/>
            <p:cNvSpPr/>
            <p:nvPr/>
          </p:nvSpPr>
          <p:spPr>
            <a:xfrm>
              <a:off x="3805123" y="5689765"/>
              <a:ext cx="2837012" cy="923330"/>
            </a:xfrm>
            <a:prstGeom prst="rect">
              <a:avLst/>
            </a:prstGeom>
            <a:solidFill>
              <a:schemeClr val="bg1">
                <a:lumMod val="95000"/>
              </a:schemeClr>
            </a:solidFill>
          </p:spPr>
          <p:txBody>
            <a:bodyPr wrap="square">
              <a:spAutoFit/>
            </a:bodyPr>
            <a:lstStyle/>
            <a:p>
              <a:pPr>
                <a:lnSpc>
                  <a:spcPct val="150000"/>
                </a:lnSpc>
              </a:pPr>
              <a:r>
                <a:rPr lang="zh-CN" altLang="en-US" dirty="0">
                  <a:latin typeface="+mn-ea"/>
                  <a:ea typeface="+mn-ea"/>
                </a:rPr>
                <a:t>如</a:t>
              </a:r>
              <a:r>
                <a:rPr lang="en-US" altLang="zh-CN" dirty="0">
                  <a:latin typeface="+mn-ea"/>
                  <a:ea typeface="+mn-ea"/>
                </a:rPr>
                <a:t>value</a:t>
              </a:r>
              <a:r>
                <a:rPr lang="zh-CN" altLang="en-US" dirty="0">
                  <a:latin typeface="+mn-ea"/>
                  <a:ea typeface="+mn-ea"/>
                </a:rPr>
                <a:t>定义在</a:t>
              </a:r>
              <a:r>
                <a:rPr lang="en-US" altLang="zh-CN" dirty="0">
                  <a:latin typeface="+mn-ea"/>
                  <a:ea typeface="+mn-ea"/>
                </a:rPr>
                <a:t>for</a:t>
              </a:r>
              <a:r>
                <a:rPr lang="zh-CN" altLang="en-US" dirty="0">
                  <a:latin typeface="+mn-ea"/>
                  <a:ea typeface="+mn-ea"/>
                </a:rPr>
                <a:t>语句中，只能在</a:t>
              </a:r>
              <a:r>
                <a:rPr lang="en-US" altLang="zh-CN" dirty="0">
                  <a:latin typeface="+mn-ea"/>
                  <a:ea typeface="+mn-ea"/>
                </a:rPr>
                <a:t>for</a:t>
              </a:r>
              <a:r>
                <a:rPr lang="zh-CN" altLang="en-US" dirty="0">
                  <a:latin typeface="+mn-ea"/>
                  <a:ea typeface="+mn-ea"/>
                </a:rPr>
                <a:t>语句块中访问它</a:t>
              </a:r>
              <a:endParaRPr lang="en-US" altLang="zh-CN" dirty="0">
                <a:latin typeface="+mn-ea"/>
                <a:ea typeface="+mn-ea"/>
              </a:endParaRPr>
            </a:p>
          </p:txBody>
        </p:sp>
        <p:sp>
          <p:nvSpPr>
            <p:cNvPr id="26" name="圆角矩形 25"/>
            <p:cNvSpPr/>
            <p:nvPr/>
          </p:nvSpPr>
          <p:spPr bwMode="auto">
            <a:xfrm>
              <a:off x="3805123" y="3386469"/>
              <a:ext cx="2837012" cy="380010"/>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b="1" dirty="0">
                  <a:solidFill>
                    <a:schemeClr val="bg1"/>
                  </a:solidFill>
                  <a:latin typeface="+mn-ea"/>
                  <a:ea typeface="+mn-ea"/>
                  <a:cs typeface="宋体" charset="-122"/>
                </a:rPr>
                <a:t>语句作用域</a:t>
              </a:r>
              <a:endParaRPr kumimoji="1" lang="zh-CN" altLang="en-US" b="1" i="0" u="none" strike="noStrike" cap="none" normalizeH="0" baseline="0" dirty="0">
                <a:ln>
                  <a:noFill/>
                </a:ln>
                <a:solidFill>
                  <a:schemeClr val="bg1"/>
                </a:solidFill>
                <a:effectLst/>
                <a:ea typeface="+mn-ea"/>
                <a:cs typeface="Calibri" panose="020F0502020204030204" pitchFamily="34" charset="0"/>
              </a:endParaRPr>
            </a:p>
          </p:txBody>
        </p:sp>
        <p:sp>
          <p:nvSpPr>
            <p:cNvPr id="27" name="折角形 26"/>
            <p:cNvSpPr/>
            <p:nvPr/>
          </p:nvSpPr>
          <p:spPr bwMode="auto">
            <a:xfrm>
              <a:off x="3805123" y="3767287"/>
              <a:ext cx="2837012" cy="1894755"/>
            </a:xfrm>
            <a:prstGeom prst="foldedCorner">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
                  <a:srgbClr val="CC9900"/>
                </a:buClr>
                <a:buSzTx/>
                <a:tabLst/>
              </a:pPr>
              <a:endParaRPr kumimoji="0" lang="zh-CN" altLang="en-US" sz="1800" b="0" i="0" u="none" strike="noStrike" cap="none" normalizeH="0" baseline="0" dirty="0">
                <a:ln>
                  <a:noFill/>
                </a:ln>
                <a:solidFill>
                  <a:schemeClr val="tx1"/>
                </a:solidFill>
                <a:effectLst/>
                <a:latin typeface="+mn-ea"/>
              </a:endParaRPr>
            </a:p>
          </p:txBody>
        </p:sp>
        <p:sp>
          <p:nvSpPr>
            <p:cNvPr id="28" name="文本框 27"/>
            <p:cNvSpPr txBox="1"/>
            <p:nvPr/>
          </p:nvSpPr>
          <p:spPr>
            <a:xfrm>
              <a:off x="3926448" y="3777582"/>
              <a:ext cx="1053494" cy="369332"/>
            </a:xfrm>
            <a:prstGeom prst="rect">
              <a:avLst/>
            </a:prstGeom>
            <a:noFill/>
          </p:spPr>
          <p:txBody>
            <a:bodyPr wrap="none" rtlCol="0">
              <a:spAutoFit/>
            </a:bodyPr>
            <a:lstStyle/>
            <a:p>
              <a:r>
                <a:rPr lang="en-US" altLang="zh-CN" dirty="0"/>
                <a:t>main.cpp</a:t>
              </a:r>
              <a:endParaRPr lang="zh-CN" altLang="en-US" dirty="0"/>
            </a:p>
          </p:txBody>
        </p:sp>
        <p:sp>
          <p:nvSpPr>
            <p:cNvPr id="29" name="文本框 28"/>
            <p:cNvSpPr txBox="1"/>
            <p:nvPr/>
          </p:nvSpPr>
          <p:spPr>
            <a:xfrm>
              <a:off x="3924265" y="4145680"/>
              <a:ext cx="2399247" cy="1477328"/>
            </a:xfrm>
            <a:prstGeom prst="rect">
              <a:avLst/>
            </a:prstGeom>
            <a:noFill/>
          </p:spPr>
          <p:txBody>
            <a:bodyPr wrap="none" rtlCol="0">
              <a:spAutoFit/>
            </a:bodyPr>
            <a:lstStyle/>
            <a:p>
              <a:pPr>
                <a:lnSpc>
                  <a:spcPts val="1800"/>
                </a:lnSpc>
              </a:pPr>
              <a:r>
                <a:rPr lang="en-US" altLang="zh-CN" dirty="0"/>
                <a:t>int main(…)</a:t>
              </a:r>
            </a:p>
            <a:p>
              <a:pPr>
                <a:lnSpc>
                  <a:spcPts val="1800"/>
                </a:lnSpc>
              </a:pPr>
              <a:r>
                <a:rPr lang="en-US" altLang="zh-CN" dirty="0"/>
                <a:t>{</a:t>
              </a:r>
            </a:p>
            <a:p>
              <a:pPr>
                <a:lnSpc>
                  <a:spcPts val="1800"/>
                </a:lnSpc>
              </a:pPr>
              <a:r>
                <a:rPr lang="en-US" altLang="zh-CN" dirty="0"/>
                <a:t>    for (</a:t>
              </a:r>
              <a:r>
                <a:rPr lang="en-US" altLang="zh-CN" dirty="0">
                  <a:solidFill>
                    <a:srgbClr val="FF4040"/>
                  </a:solidFill>
                </a:rPr>
                <a:t>int value = 0; </a:t>
              </a:r>
              <a:r>
                <a:rPr lang="en-US" altLang="zh-CN" dirty="0"/>
                <a:t>…) {</a:t>
              </a:r>
            </a:p>
            <a:p>
              <a:pPr>
                <a:lnSpc>
                  <a:spcPts val="1800"/>
                </a:lnSpc>
              </a:pPr>
              <a:r>
                <a:rPr lang="en-US" altLang="zh-CN" dirty="0"/>
                <a:t>        …</a:t>
              </a:r>
            </a:p>
            <a:p>
              <a:pPr>
                <a:lnSpc>
                  <a:spcPts val="1800"/>
                </a:lnSpc>
              </a:pPr>
              <a:r>
                <a:rPr lang="en-US" altLang="zh-CN" dirty="0">
                  <a:solidFill>
                    <a:srgbClr val="FF4040"/>
                  </a:solidFill>
                </a:rPr>
                <a:t>    </a:t>
              </a:r>
              <a:r>
                <a:rPr lang="en-US" altLang="zh-CN" dirty="0"/>
                <a:t>}</a:t>
              </a:r>
            </a:p>
            <a:p>
              <a:pPr>
                <a:lnSpc>
                  <a:spcPts val="1800"/>
                </a:lnSpc>
              </a:pPr>
              <a:r>
                <a:rPr lang="en-US" altLang="zh-CN" dirty="0"/>
                <a:t>}</a:t>
              </a:r>
              <a:endParaRPr lang="zh-CN" altLang="en-US" dirty="0"/>
            </a:p>
          </p:txBody>
        </p:sp>
      </p:grpSp>
    </p:spTree>
    <p:extLst>
      <p:ext uri="{BB962C8B-B14F-4D97-AF65-F5344CB8AC3E}">
        <p14:creationId xmlns:p14="http://schemas.microsoft.com/office/powerpoint/2010/main" val="695496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基本类型和变量</a:t>
            </a:r>
            <a:r>
              <a:rPr lang="en-US" altLang="zh-CN" sz="4000" dirty="0">
                <a:solidFill>
                  <a:srgbClr val="FF0000"/>
                </a:solidFill>
                <a:latin typeface="微软雅黑" panose="020B0503020204020204" pitchFamily="34" charset="-122"/>
                <a:ea typeface="微软雅黑" panose="020B0503020204020204" pitchFamily="34" charset="-122"/>
              </a:rPr>
              <a:t>——</a:t>
            </a:r>
            <a:r>
              <a:rPr lang="zh-CN" altLang="en-US" sz="4000" dirty="0">
                <a:solidFill>
                  <a:srgbClr val="FF0000"/>
                </a:solidFill>
                <a:latin typeface="微软雅黑" panose="020B0503020204020204" pitchFamily="34" charset="-122"/>
                <a:ea typeface="微软雅黑" panose="020B0503020204020204" pitchFamily="34" charset="-122"/>
              </a:rPr>
              <a:t>变量</a:t>
            </a:r>
            <a:endParaRPr lang="zh-CN" altLang="en-US" dirty="0"/>
          </a:p>
        </p:txBody>
      </p:sp>
      <p:sp>
        <p:nvSpPr>
          <p:cNvPr id="7" name="文本框 6"/>
          <p:cNvSpPr txBox="1"/>
          <p:nvPr/>
        </p:nvSpPr>
        <p:spPr>
          <a:xfrm>
            <a:off x="608915" y="1053530"/>
            <a:ext cx="2954655" cy="461665"/>
          </a:xfrm>
          <a:prstGeom prst="rect">
            <a:avLst/>
          </a:prstGeom>
          <a:noFill/>
        </p:spPr>
        <p:txBody>
          <a:bodyPr wrap="none" rtlCol="0">
            <a:spAutoFit/>
          </a:bodyPr>
          <a:lstStyle/>
          <a:p>
            <a:r>
              <a:rPr lang="zh-CN" altLang="en-US" sz="2400" b="1" dirty="0">
                <a:latin typeface="+mn-ea"/>
                <a:ea typeface="+mn-ea"/>
              </a:rPr>
              <a:t>什么时候定义变量？</a:t>
            </a:r>
          </a:p>
        </p:txBody>
      </p:sp>
      <p:sp>
        <p:nvSpPr>
          <p:cNvPr id="6" name="文本框 5"/>
          <p:cNvSpPr txBox="1"/>
          <p:nvPr/>
        </p:nvSpPr>
        <p:spPr>
          <a:xfrm>
            <a:off x="631683" y="1701602"/>
            <a:ext cx="10956846" cy="1458220"/>
          </a:xfrm>
          <a:prstGeom prst="rect">
            <a:avLst/>
          </a:prstGeom>
          <a:noFill/>
        </p:spPr>
        <p:txBody>
          <a:bodyPr wrap="none" rtlCol="0">
            <a:spAutoFit/>
          </a:bodyPr>
          <a:lstStyle/>
          <a:p>
            <a:pPr>
              <a:lnSpc>
                <a:spcPct val="200000"/>
              </a:lnSpc>
            </a:pPr>
            <a:r>
              <a:rPr lang="zh-CN" altLang="en-US" sz="2400" dirty="0">
                <a:latin typeface="+mn-ea"/>
                <a:ea typeface="+mn-ea"/>
              </a:rPr>
              <a:t>变量的定义或声明可以放在程序中的任何位置，变量在使用前必须先定义或声明</a:t>
            </a:r>
            <a:endParaRPr lang="en-US" altLang="zh-CN" sz="2400" dirty="0">
              <a:latin typeface="+mn-ea"/>
              <a:ea typeface="+mn-ea"/>
            </a:endParaRPr>
          </a:p>
          <a:p>
            <a:pPr>
              <a:lnSpc>
                <a:spcPct val="200000"/>
              </a:lnSpc>
            </a:pPr>
            <a:r>
              <a:rPr lang="zh-CN" altLang="en-US" sz="2400" dirty="0">
                <a:latin typeface="+mn-ea"/>
                <a:ea typeface="+mn-ea"/>
              </a:rPr>
              <a:t>通常情况下，建议遵循“将变量定义放在首次使用的地方”的“就近定义原则”</a:t>
            </a:r>
          </a:p>
        </p:txBody>
      </p:sp>
    </p:spTree>
    <p:extLst>
      <p:ext uri="{BB962C8B-B14F-4D97-AF65-F5344CB8AC3E}">
        <p14:creationId xmlns:p14="http://schemas.microsoft.com/office/powerpoint/2010/main" val="566656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bwMode="auto">
          <a:xfrm>
            <a:off x="4709061" y="4452505"/>
            <a:ext cx="2971690" cy="613236"/>
          </a:xfrm>
          <a:prstGeom prst="rect">
            <a:avLst/>
          </a:prstGeom>
          <a:solidFill>
            <a:schemeClr val="bg1">
              <a:lumMod val="9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7" name="矩形 16"/>
          <p:cNvSpPr/>
          <p:nvPr/>
        </p:nvSpPr>
        <p:spPr bwMode="auto">
          <a:xfrm>
            <a:off x="4729435" y="3213770"/>
            <a:ext cx="2971690" cy="613236"/>
          </a:xfrm>
          <a:prstGeom prst="rect">
            <a:avLst/>
          </a:prstGeom>
          <a:solidFill>
            <a:schemeClr val="bg1">
              <a:lumMod val="9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基本类型和变量</a:t>
            </a:r>
            <a:endParaRPr lang="zh-CN" altLang="en-US" dirty="0"/>
          </a:p>
        </p:txBody>
      </p:sp>
      <p:sp>
        <p:nvSpPr>
          <p:cNvPr id="7" name="文本框 6"/>
          <p:cNvSpPr txBox="1"/>
          <p:nvPr/>
        </p:nvSpPr>
        <p:spPr>
          <a:xfrm>
            <a:off x="608915" y="1053530"/>
            <a:ext cx="1947969" cy="461665"/>
          </a:xfrm>
          <a:prstGeom prst="rect">
            <a:avLst/>
          </a:prstGeom>
          <a:noFill/>
        </p:spPr>
        <p:txBody>
          <a:bodyPr wrap="none" rtlCol="0">
            <a:spAutoFit/>
          </a:bodyPr>
          <a:lstStyle/>
          <a:p>
            <a:r>
              <a:rPr lang="en-US" altLang="zh-CN" sz="2400" b="1" dirty="0">
                <a:latin typeface="+mn-ea"/>
                <a:ea typeface="+mn-ea"/>
              </a:rPr>
              <a:t>const</a:t>
            </a:r>
            <a:r>
              <a:rPr lang="zh-CN" altLang="en-US" sz="2400" b="1" dirty="0">
                <a:latin typeface="+mn-ea"/>
                <a:ea typeface="+mn-ea"/>
              </a:rPr>
              <a:t>限定符</a:t>
            </a:r>
          </a:p>
        </p:txBody>
      </p:sp>
      <p:sp>
        <p:nvSpPr>
          <p:cNvPr id="6" name="文本框 5"/>
          <p:cNvSpPr txBox="1"/>
          <p:nvPr/>
        </p:nvSpPr>
        <p:spPr>
          <a:xfrm>
            <a:off x="631683" y="1602299"/>
            <a:ext cx="10469533" cy="1323439"/>
          </a:xfrm>
          <a:prstGeom prst="rect">
            <a:avLst/>
          </a:prstGeom>
          <a:noFill/>
        </p:spPr>
        <p:txBody>
          <a:bodyPr wrap="none" rtlCol="0" anchor="ctr">
            <a:spAutoFit/>
          </a:bodyPr>
          <a:lstStyle/>
          <a:p>
            <a:pPr marL="342900" indent="-342900">
              <a:lnSpc>
                <a:spcPct val="200000"/>
              </a:lnSpc>
              <a:buFont typeface="Wingdings" panose="05000000000000000000" pitchFamily="2" charset="2"/>
              <a:buChar char="n"/>
            </a:pPr>
            <a:r>
              <a:rPr lang="en-US" altLang="zh-CN" sz="2000" dirty="0">
                <a:latin typeface="+mn-ea"/>
                <a:ea typeface="+mn-ea"/>
              </a:rPr>
              <a:t>const</a:t>
            </a:r>
            <a:r>
              <a:rPr lang="zh-CN" altLang="en-US" sz="2000" dirty="0">
                <a:latin typeface="+mn-ea"/>
                <a:ea typeface="+mn-ea"/>
              </a:rPr>
              <a:t>限定符作为</a:t>
            </a:r>
            <a:r>
              <a:rPr lang="en-US" altLang="zh-CN" sz="2000" dirty="0">
                <a:latin typeface="+mn-ea"/>
                <a:ea typeface="+mn-ea"/>
              </a:rPr>
              <a:t>C++</a:t>
            </a:r>
            <a:r>
              <a:rPr lang="zh-CN" altLang="en-US" sz="2000" dirty="0">
                <a:latin typeface="+mn-ea"/>
                <a:ea typeface="+mn-ea"/>
              </a:rPr>
              <a:t>中的关键字，它限定一个变量不允许被改变，将变量转换为了</a:t>
            </a:r>
            <a:r>
              <a:rPr lang="zh-CN" altLang="en-US" sz="2000" b="1" dirty="0">
                <a:latin typeface="+mn-ea"/>
                <a:ea typeface="+mn-ea"/>
              </a:rPr>
              <a:t>常量</a:t>
            </a:r>
            <a:endParaRPr lang="en-US" altLang="zh-CN" sz="2000" b="1" dirty="0">
              <a:latin typeface="+mn-ea"/>
              <a:ea typeface="+mn-ea"/>
            </a:endParaRPr>
          </a:p>
          <a:p>
            <a:pPr marL="342900" indent="-342900">
              <a:lnSpc>
                <a:spcPct val="200000"/>
              </a:lnSpc>
              <a:buFont typeface="Wingdings" panose="05000000000000000000" pitchFamily="2" charset="2"/>
              <a:buChar char="n"/>
            </a:pPr>
            <a:r>
              <a:rPr lang="zh-CN" altLang="en-US" sz="2000" dirty="0">
                <a:latin typeface="+mn-ea"/>
                <a:ea typeface="+mn-ea"/>
              </a:rPr>
              <a:t>使用</a:t>
            </a:r>
            <a:r>
              <a:rPr lang="en-US" altLang="zh-CN" sz="2000" dirty="0">
                <a:latin typeface="+mn-ea"/>
                <a:ea typeface="+mn-ea"/>
              </a:rPr>
              <a:t>const</a:t>
            </a:r>
            <a:r>
              <a:rPr lang="zh-CN" altLang="en-US" sz="2000" dirty="0">
                <a:latin typeface="+mn-ea"/>
                <a:ea typeface="+mn-ea"/>
              </a:rPr>
              <a:t>限定符在一定程度上可以提高程序的安全性和可靠性</a:t>
            </a:r>
            <a:endParaRPr lang="en-US" altLang="zh-CN" sz="2000" dirty="0">
              <a:latin typeface="+mn-ea"/>
              <a:ea typeface="+mn-ea"/>
            </a:endParaRPr>
          </a:p>
        </p:txBody>
      </p:sp>
      <p:sp>
        <p:nvSpPr>
          <p:cNvPr id="5" name="矩形 4"/>
          <p:cNvSpPr/>
          <p:nvPr/>
        </p:nvSpPr>
        <p:spPr>
          <a:xfrm>
            <a:off x="1071039" y="3213770"/>
            <a:ext cx="2971690" cy="646331"/>
          </a:xfrm>
          <a:prstGeom prst="rect">
            <a:avLst/>
          </a:prstGeom>
          <a:solidFill>
            <a:schemeClr val="bg1">
              <a:lumMod val="95000"/>
            </a:schemeClr>
          </a:solidFill>
        </p:spPr>
        <p:txBody>
          <a:bodyPr wrap="square">
            <a:spAutoFit/>
          </a:bodyPr>
          <a:lstStyle/>
          <a:p>
            <a:r>
              <a:rPr lang="en-US" altLang="zh-CN" dirty="0">
                <a:solidFill>
                  <a:srgbClr val="FF0000"/>
                </a:solidFill>
              </a:rPr>
              <a:t>const</a:t>
            </a:r>
            <a:r>
              <a:rPr lang="en-US" altLang="zh-CN" dirty="0"/>
              <a:t> </a:t>
            </a:r>
            <a:r>
              <a:rPr lang="en-US" altLang="zh-CN" i="1" dirty="0"/>
              <a:t>int</a:t>
            </a:r>
            <a:r>
              <a:rPr lang="en-US" altLang="zh-CN" dirty="0"/>
              <a:t> price = 0;</a:t>
            </a:r>
          </a:p>
          <a:p>
            <a:r>
              <a:rPr lang="en-US" altLang="zh-CN" dirty="0"/>
              <a:t>price = 1;</a:t>
            </a:r>
            <a:endParaRPr lang="en-US" altLang="zh-CN" dirty="0">
              <a:latin typeface="+mn-ea"/>
              <a:ea typeface="+mn-ea"/>
            </a:endParaRPr>
          </a:p>
        </p:txBody>
      </p:sp>
      <p:sp>
        <p:nvSpPr>
          <p:cNvPr id="8" name="矩形 7"/>
          <p:cNvSpPr/>
          <p:nvPr/>
        </p:nvSpPr>
        <p:spPr>
          <a:xfrm>
            <a:off x="1071039" y="4461796"/>
            <a:ext cx="2971690" cy="646331"/>
          </a:xfrm>
          <a:prstGeom prst="rect">
            <a:avLst/>
          </a:prstGeom>
          <a:solidFill>
            <a:schemeClr val="bg1">
              <a:lumMod val="95000"/>
            </a:schemeClr>
          </a:solidFill>
        </p:spPr>
        <p:txBody>
          <a:bodyPr wrap="square">
            <a:spAutoFit/>
          </a:bodyPr>
          <a:lstStyle/>
          <a:p>
            <a:r>
              <a:rPr lang="zh-CN" altLang="en-US" dirty="0">
                <a:latin typeface="+mn-ea"/>
                <a:ea typeface="+mn-ea"/>
              </a:rPr>
              <a:t>试图修改常量的操作将导致编译错误</a:t>
            </a:r>
            <a:endParaRPr lang="en-US" altLang="zh-CN" dirty="0">
              <a:latin typeface="+mn-ea"/>
              <a:ea typeface="+mn-ea"/>
            </a:endParaRPr>
          </a:p>
        </p:txBody>
      </p:sp>
      <p:grpSp>
        <p:nvGrpSpPr>
          <p:cNvPr id="14" name="组合 13"/>
          <p:cNvGrpSpPr/>
          <p:nvPr/>
        </p:nvGrpSpPr>
        <p:grpSpPr>
          <a:xfrm>
            <a:off x="1071039" y="5446018"/>
            <a:ext cx="2971690" cy="843861"/>
            <a:chOff x="1071039" y="4891561"/>
            <a:chExt cx="2971690" cy="843861"/>
          </a:xfrm>
        </p:grpSpPr>
        <p:sp>
          <p:nvSpPr>
            <p:cNvPr id="12" name="矩形 11"/>
            <p:cNvSpPr/>
            <p:nvPr/>
          </p:nvSpPr>
          <p:spPr>
            <a:xfrm>
              <a:off x="1071039" y="5089091"/>
              <a:ext cx="2971690" cy="646331"/>
            </a:xfrm>
            <a:prstGeom prst="rect">
              <a:avLst/>
            </a:prstGeom>
            <a:solidFill>
              <a:schemeClr val="bg1">
                <a:lumMod val="95000"/>
              </a:schemeClr>
            </a:solidFill>
          </p:spPr>
          <p:txBody>
            <a:bodyPr wrap="square">
              <a:spAutoFit/>
            </a:bodyPr>
            <a:lstStyle/>
            <a:p>
              <a:r>
                <a:rPr lang="en-US" altLang="zh-CN" dirty="0">
                  <a:solidFill>
                    <a:srgbClr val="FF0000"/>
                  </a:solidFill>
                  <a:latin typeface="+mn-ea"/>
                  <a:ea typeface="+mn-ea"/>
                </a:rPr>
                <a:t>error</a:t>
              </a:r>
              <a:r>
                <a:rPr lang="en-US" altLang="zh-CN" dirty="0">
                  <a:latin typeface="+mn-ea"/>
                  <a:ea typeface="+mn-ea"/>
                </a:rPr>
                <a:t>: assignment of read-only variable 'price'</a:t>
              </a:r>
            </a:p>
          </p:txBody>
        </p:sp>
        <p:grpSp>
          <p:nvGrpSpPr>
            <p:cNvPr id="3" name="组合 2"/>
            <p:cNvGrpSpPr/>
            <p:nvPr/>
          </p:nvGrpSpPr>
          <p:grpSpPr>
            <a:xfrm>
              <a:off x="3577307" y="4891561"/>
              <a:ext cx="360040" cy="388833"/>
              <a:chOff x="9121923" y="4213680"/>
              <a:chExt cx="360040" cy="388833"/>
            </a:xfrm>
          </p:grpSpPr>
          <p:sp>
            <p:nvSpPr>
              <p:cNvPr id="10" name="椭圆 9"/>
              <p:cNvSpPr/>
              <p:nvPr/>
            </p:nvSpPr>
            <p:spPr bwMode="auto">
              <a:xfrm>
                <a:off x="9121923" y="4213680"/>
                <a:ext cx="360040" cy="388833"/>
              </a:xfrm>
              <a:prstGeom prst="ellipse">
                <a:avLst/>
              </a:prstGeom>
              <a:solidFill>
                <a:schemeClr val="bg1"/>
              </a:solidFill>
              <a:ln w="28575" cap="flat" cmpd="sng" algn="ctr">
                <a:solidFill>
                  <a:srgbClr val="F4501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200" b="0" i="0" u="none" strike="noStrike" cap="none" normalizeH="0" baseline="0">
                  <a:ln>
                    <a:noFill/>
                  </a:ln>
                  <a:solidFill>
                    <a:schemeClr val="tx1"/>
                  </a:solidFill>
                  <a:effectLst/>
                  <a:latin typeface="FrutigerNext LT Regular" pitchFamily="34" charset="0"/>
                  <a:ea typeface="黑体" pitchFamily="2" charset="-122"/>
                  <a:cs typeface="宋体" charset="-122"/>
                </a:endParaRPr>
              </a:p>
            </p:txBody>
          </p:sp>
          <p:graphicFrame>
            <p:nvGraphicFramePr>
              <p:cNvPr id="11" name="Object 1"/>
              <p:cNvGraphicFramePr>
                <a:graphicFrameLocks noChangeAspect="1"/>
              </p:cNvGraphicFramePr>
              <p:nvPr>
                <p:extLst>
                  <p:ext uri="{D42A27DB-BD31-4B8C-83A1-F6EECF244321}">
                    <p14:modId xmlns:p14="http://schemas.microsoft.com/office/powerpoint/2010/main" val="3704645955"/>
                  </p:ext>
                </p:extLst>
              </p:nvPr>
            </p:nvGraphicFramePr>
            <p:xfrm>
              <a:off x="9176596" y="4308400"/>
              <a:ext cx="284021" cy="212410"/>
            </p:xfrm>
            <a:graphic>
              <a:graphicData uri="http://schemas.openxmlformats.org/presentationml/2006/ole">
                <mc:AlternateContent xmlns:mc="http://schemas.openxmlformats.org/markup-compatibility/2006">
                  <mc:Choice xmlns:v="urn:schemas-microsoft-com:vml" Requires="v">
                    <p:oleObj spid="_x0000_s6024" name="绘图" r:id="rId3" imgW="26555700" imgH="26822400" progId="">
                      <p:embed/>
                    </p:oleObj>
                  </mc:Choice>
                  <mc:Fallback>
                    <p:oleObj name="绘图" r:id="rId3" imgW="26555700" imgH="26822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6596" y="4308400"/>
                            <a:ext cx="284021" cy="2124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4" name="矩形 3"/>
          <p:cNvSpPr/>
          <p:nvPr/>
        </p:nvSpPr>
        <p:spPr bwMode="auto">
          <a:xfrm>
            <a:off x="1125699" y="3537232"/>
            <a:ext cx="914400" cy="289773"/>
          </a:xfrm>
          <a:prstGeom prst="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3" name="下箭头 12"/>
          <p:cNvSpPr/>
          <p:nvPr/>
        </p:nvSpPr>
        <p:spPr bwMode="auto">
          <a:xfrm>
            <a:off x="2196844" y="4016062"/>
            <a:ext cx="360040" cy="289773"/>
          </a:xfrm>
          <a:prstGeom prst="downArrow">
            <a:avLst/>
          </a:pr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5" name="下箭头 14"/>
          <p:cNvSpPr/>
          <p:nvPr/>
        </p:nvSpPr>
        <p:spPr bwMode="auto">
          <a:xfrm>
            <a:off x="2196844" y="5228253"/>
            <a:ext cx="360040" cy="289773"/>
          </a:xfrm>
          <a:prstGeom prst="downArrow">
            <a:avLst/>
          </a:pr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6" name="矩形 15"/>
          <p:cNvSpPr/>
          <p:nvPr/>
        </p:nvSpPr>
        <p:spPr>
          <a:xfrm>
            <a:off x="4729435" y="3348494"/>
            <a:ext cx="2971690" cy="369332"/>
          </a:xfrm>
          <a:prstGeom prst="rect">
            <a:avLst/>
          </a:prstGeom>
          <a:solidFill>
            <a:schemeClr val="bg1">
              <a:lumMod val="95000"/>
            </a:schemeClr>
          </a:solidFill>
        </p:spPr>
        <p:txBody>
          <a:bodyPr wrap="square">
            <a:spAutoFit/>
          </a:bodyPr>
          <a:lstStyle/>
          <a:p>
            <a:r>
              <a:rPr lang="en-US" altLang="zh-CN" dirty="0">
                <a:solidFill>
                  <a:srgbClr val="FF0000"/>
                </a:solidFill>
              </a:rPr>
              <a:t>const</a:t>
            </a:r>
            <a:r>
              <a:rPr lang="en-US" altLang="zh-CN" dirty="0"/>
              <a:t> </a:t>
            </a:r>
            <a:r>
              <a:rPr lang="en-US" altLang="zh-CN" i="1" dirty="0"/>
              <a:t>int</a:t>
            </a:r>
            <a:r>
              <a:rPr lang="en-US" altLang="zh-CN" dirty="0"/>
              <a:t> price;</a:t>
            </a:r>
          </a:p>
        </p:txBody>
      </p:sp>
      <p:sp>
        <p:nvSpPr>
          <p:cNvPr id="18" name="下箭头 17"/>
          <p:cNvSpPr/>
          <p:nvPr/>
        </p:nvSpPr>
        <p:spPr bwMode="auto">
          <a:xfrm>
            <a:off x="5774360" y="3994869"/>
            <a:ext cx="360040" cy="289773"/>
          </a:xfrm>
          <a:prstGeom prst="downArrow">
            <a:avLst/>
          </a:pr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9" name="矩形 18"/>
          <p:cNvSpPr/>
          <p:nvPr/>
        </p:nvSpPr>
        <p:spPr>
          <a:xfrm>
            <a:off x="4710799" y="4572630"/>
            <a:ext cx="2971690" cy="369332"/>
          </a:xfrm>
          <a:prstGeom prst="rect">
            <a:avLst/>
          </a:prstGeom>
          <a:solidFill>
            <a:schemeClr val="bg1">
              <a:lumMod val="95000"/>
            </a:schemeClr>
          </a:solidFill>
        </p:spPr>
        <p:txBody>
          <a:bodyPr wrap="square">
            <a:spAutoFit/>
          </a:bodyPr>
          <a:lstStyle/>
          <a:p>
            <a:r>
              <a:rPr lang="zh-CN" altLang="en-US" dirty="0">
                <a:latin typeface="+mn-ea"/>
                <a:ea typeface="+mn-ea"/>
              </a:rPr>
              <a:t>常量在定义时没有初始化</a:t>
            </a:r>
            <a:endParaRPr lang="en-US" altLang="zh-CN" dirty="0">
              <a:latin typeface="+mn-ea"/>
              <a:ea typeface="+mn-ea"/>
            </a:endParaRPr>
          </a:p>
        </p:txBody>
      </p:sp>
      <p:grpSp>
        <p:nvGrpSpPr>
          <p:cNvPr id="21" name="组合 20"/>
          <p:cNvGrpSpPr/>
          <p:nvPr/>
        </p:nvGrpSpPr>
        <p:grpSpPr>
          <a:xfrm>
            <a:off x="4709061" y="5412920"/>
            <a:ext cx="2971690" cy="843861"/>
            <a:chOff x="1071039" y="4891561"/>
            <a:chExt cx="2971690" cy="843861"/>
          </a:xfrm>
        </p:grpSpPr>
        <p:sp>
          <p:nvSpPr>
            <p:cNvPr id="22" name="矩形 21"/>
            <p:cNvSpPr/>
            <p:nvPr/>
          </p:nvSpPr>
          <p:spPr>
            <a:xfrm>
              <a:off x="1071039" y="5089091"/>
              <a:ext cx="2971690" cy="646331"/>
            </a:xfrm>
            <a:prstGeom prst="rect">
              <a:avLst/>
            </a:prstGeom>
            <a:solidFill>
              <a:schemeClr val="bg1">
                <a:lumMod val="95000"/>
              </a:schemeClr>
            </a:solidFill>
          </p:spPr>
          <p:txBody>
            <a:bodyPr wrap="square">
              <a:spAutoFit/>
            </a:bodyPr>
            <a:lstStyle/>
            <a:p>
              <a:r>
                <a:rPr lang="en-US" altLang="zh-CN" dirty="0">
                  <a:solidFill>
                    <a:srgbClr val="FF0000"/>
                  </a:solidFill>
                  <a:latin typeface="+mn-ea"/>
                  <a:ea typeface="+mn-ea"/>
                </a:rPr>
                <a:t>error</a:t>
              </a:r>
              <a:r>
                <a:rPr lang="en-US" altLang="zh-CN" dirty="0">
                  <a:latin typeface="+mn-ea"/>
                  <a:ea typeface="+mn-ea"/>
                </a:rPr>
                <a:t>: uninitialized</a:t>
              </a:r>
            </a:p>
            <a:p>
              <a:r>
                <a:rPr lang="en-US" altLang="zh-CN" dirty="0">
                  <a:latin typeface="+mn-ea"/>
                  <a:ea typeface="+mn-ea"/>
                </a:rPr>
                <a:t>const 'price'</a:t>
              </a:r>
            </a:p>
          </p:txBody>
        </p:sp>
        <p:grpSp>
          <p:nvGrpSpPr>
            <p:cNvPr id="23" name="组合 22"/>
            <p:cNvGrpSpPr/>
            <p:nvPr/>
          </p:nvGrpSpPr>
          <p:grpSpPr>
            <a:xfrm>
              <a:off x="3577307" y="4891561"/>
              <a:ext cx="360040" cy="388833"/>
              <a:chOff x="9121923" y="4213680"/>
              <a:chExt cx="360040" cy="388833"/>
            </a:xfrm>
          </p:grpSpPr>
          <p:sp>
            <p:nvSpPr>
              <p:cNvPr id="24" name="椭圆 23"/>
              <p:cNvSpPr/>
              <p:nvPr/>
            </p:nvSpPr>
            <p:spPr bwMode="auto">
              <a:xfrm>
                <a:off x="9121923" y="4213680"/>
                <a:ext cx="360040" cy="388833"/>
              </a:xfrm>
              <a:prstGeom prst="ellipse">
                <a:avLst/>
              </a:prstGeom>
              <a:solidFill>
                <a:schemeClr val="bg1"/>
              </a:solidFill>
              <a:ln w="28575" cap="flat" cmpd="sng" algn="ctr">
                <a:solidFill>
                  <a:srgbClr val="F4501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200" b="0" i="0" u="none" strike="noStrike" cap="none" normalizeH="0" baseline="0">
                  <a:ln>
                    <a:noFill/>
                  </a:ln>
                  <a:solidFill>
                    <a:schemeClr val="tx1"/>
                  </a:solidFill>
                  <a:effectLst/>
                  <a:latin typeface="FrutigerNext LT Regular" pitchFamily="34" charset="0"/>
                  <a:ea typeface="黑体" pitchFamily="2" charset="-122"/>
                  <a:cs typeface="宋体" charset="-122"/>
                </a:endParaRPr>
              </a:p>
            </p:txBody>
          </p:sp>
          <p:graphicFrame>
            <p:nvGraphicFramePr>
              <p:cNvPr id="25" name="Object 1"/>
              <p:cNvGraphicFramePr>
                <a:graphicFrameLocks noChangeAspect="1"/>
              </p:cNvGraphicFramePr>
              <p:nvPr>
                <p:extLst>
                  <p:ext uri="{D42A27DB-BD31-4B8C-83A1-F6EECF244321}">
                    <p14:modId xmlns:p14="http://schemas.microsoft.com/office/powerpoint/2010/main" val="2228106736"/>
                  </p:ext>
                </p:extLst>
              </p:nvPr>
            </p:nvGraphicFramePr>
            <p:xfrm>
              <a:off x="9176596" y="4308400"/>
              <a:ext cx="284021" cy="212410"/>
            </p:xfrm>
            <a:graphic>
              <a:graphicData uri="http://schemas.openxmlformats.org/presentationml/2006/ole">
                <mc:AlternateContent xmlns:mc="http://schemas.openxmlformats.org/markup-compatibility/2006">
                  <mc:Choice xmlns:v="urn:schemas-microsoft-com:vml" Requires="v">
                    <p:oleObj spid="_x0000_s6025" name="绘图" r:id="rId5" imgW="26555700" imgH="26822400" progId="">
                      <p:embed/>
                    </p:oleObj>
                  </mc:Choice>
                  <mc:Fallback>
                    <p:oleObj name="绘图" r:id="rId5" imgW="26555700" imgH="26822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6596" y="4308400"/>
                            <a:ext cx="284021" cy="2124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26" name="下箭头 25"/>
          <p:cNvSpPr/>
          <p:nvPr/>
        </p:nvSpPr>
        <p:spPr bwMode="auto">
          <a:xfrm>
            <a:off x="5788364" y="5171301"/>
            <a:ext cx="360040" cy="289773"/>
          </a:xfrm>
          <a:prstGeom prst="downArrow">
            <a:avLst/>
          </a:pr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27" name="文本框 26"/>
          <p:cNvSpPr txBox="1"/>
          <p:nvPr/>
        </p:nvSpPr>
        <p:spPr>
          <a:xfrm>
            <a:off x="8173315" y="4268508"/>
            <a:ext cx="3252864" cy="1338828"/>
          </a:xfrm>
          <a:prstGeom prst="rect">
            <a:avLst/>
          </a:prstGeom>
          <a:noFill/>
        </p:spPr>
        <p:txBody>
          <a:bodyPr wrap="square" rtlCol="0">
            <a:spAutoFit/>
          </a:bodyPr>
          <a:lstStyle/>
          <a:p>
            <a:pPr>
              <a:lnSpc>
                <a:spcPct val="150000"/>
              </a:lnSpc>
            </a:pPr>
            <a:r>
              <a:rPr lang="zh-CN" altLang="en-US" b="1" dirty="0">
                <a:latin typeface="+mn-ea"/>
                <a:ea typeface="+mn-ea"/>
              </a:rPr>
              <a:t>由于常量在定义之后不允许被修改，所以在定义时必须进行初始化</a:t>
            </a:r>
          </a:p>
        </p:txBody>
      </p:sp>
    </p:spTree>
    <p:extLst>
      <p:ext uri="{BB962C8B-B14F-4D97-AF65-F5344CB8AC3E}">
        <p14:creationId xmlns:p14="http://schemas.microsoft.com/office/powerpoint/2010/main" val="1512244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基本类型和变量</a:t>
            </a:r>
            <a:endParaRPr lang="zh-CN" altLang="en-US" dirty="0"/>
          </a:p>
        </p:txBody>
      </p:sp>
      <p:sp>
        <p:nvSpPr>
          <p:cNvPr id="7" name="文本框 6"/>
          <p:cNvSpPr txBox="1"/>
          <p:nvPr/>
        </p:nvSpPr>
        <p:spPr>
          <a:xfrm>
            <a:off x="608915" y="1053530"/>
            <a:ext cx="1383712" cy="461665"/>
          </a:xfrm>
          <a:prstGeom prst="rect">
            <a:avLst/>
          </a:prstGeom>
          <a:noFill/>
        </p:spPr>
        <p:txBody>
          <a:bodyPr wrap="none" rtlCol="0">
            <a:spAutoFit/>
          </a:bodyPr>
          <a:lstStyle/>
          <a:p>
            <a:r>
              <a:rPr lang="en-US" altLang="zh-CN" sz="2400" b="1" dirty="0">
                <a:latin typeface="+mn-ea"/>
                <a:ea typeface="+mn-ea"/>
              </a:rPr>
              <a:t>typedef</a:t>
            </a:r>
            <a:endParaRPr lang="zh-CN" altLang="en-US" sz="2400" b="1" dirty="0">
              <a:latin typeface="+mn-ea"/>
              <a:ea typeface="+mn-ea"/>
            </a:endParaRPr>
          </a:p>
        </p:txBody>
      </p:sp>
      <p:sp>
        <p:nvSpPr>
          <p:cNvPr id="6" name="文本框 5"/>
          <p:cNvSpPr txBox="1"/>
          <p:nvPr/>
        </p:nvSpPr>
        <p:spPr>
          <a:xfrm>
            <a:off x="608915" y="1492543"/>
            <a:ext cx="7968848" cy="2585323"/>
          </a:xfrm>
          <a:prstGeom prst="rect">
            <a:avLst/>
          </a:prstGeom>
          <a:noFill/>
        </p:spPr>
        <p:txBody>
          <a:bodyPr wrap="none" rtlCol="0">
            <a:spAutoFit/>
          </a:bodyPr>
          <a:lstStyle/>
          <a:p>
            <a:pPr>
              <a:lnSpc>
                <a:spcPct val="150000"/>
              </a:lnSpc>
            </a:pPr>
            <a:r>
              <a:rPr lang="en-US" altLang="zh-CN" sz="2400" dirty="0">
                <a:latin typeface="+mn-ea"/>
                <a:ea typeface="+mn-ea"/>
              </a:rPr>
              <a:t>typedef</a:t>
            </a:r>
            <a:r>
              <a:rPr lang="zh-CN" altLang="en-US" sz="2400" dirty="0">
                <a:latin typeface="+mn-ea"/>
                <a:ea typeface="+mn-ea"/>
              </a:rPr>
              <a:t>用来定义类型的同义词</a:t>
            </a:r>
            <a:endParaRPr lang="en-US" altLang="zh-CN" sz="2400" dirty="0">
              <a:latin typeface="+mn-ea"/>
              <a:ea typeface="+mn-ea"/>
            </a:endParaRPr>
          </a:p>
          <a:p>
            <a:pPr>
              <a:lnSpc>
                <a:spcPct val="150000"/>
              </a:lnSpc>
            </a:pPr>
            <a:r>
              <a:rPr lang="zh-CN" altLang="en-US" sz="2400" dirty="0">
                <a:latin typeface="+mn-ea"/>
                <a:ea typeface="+mn-ea"/>
              </a:rPr>
              <a:t>通常用于以下目的</a:t>
            </a:r>
            <a:endParaRPr lang="en-US" altLang="zh-CN" sz="2400" dirty="0">
              <a:latin typeface="+mn-ea"/>
              <a:ea typeface="+mn-ea"/>
            </a:endParaRPr>
          </a:p>
          <a:p>
            <a:pPr marL="342900" indent="-342900">
              <a:lnSpc>
                <a:spcPct val="150000"/>
              </a:lnSpc>
              <a:buFont typeface="Wingdings" panose="05000000000000000000" pitchFamily="2" charset="2"/>
              <a:buChar char="n"/>
            </a:pPr>
            <a:r>
              <a:rPr lang="zh-CN" altLang="en-US" sz="2000" dirty="0">
                <a:latin typeface="+mn-ea"/>
                <a:ea typeface="+mn-ea"/>
              </a:rPr>
              <a:t>隐藏特定类型的实现，强调使用类型的目的</a:t>
            </a:r>
            <a:endParaRPr lang="en-US" altLang="zh-CN" sz="2000" dirty="0">
              <a:latin typeface="+mn-ea"/>
              <a:ea typeface="+mn-ea"/>
            </a:endParaRPr>
          </a:p>
          <a:p>
            <a:pPr marL="342900" indent="-342900">
              <a:lnSpc>
                <a:spcPct val="150000"/>
              </a:lnSpc>
              <a:buFont typeface="Wingdings" panose="05000000000000000000" pitchFamily="2" charset="2"/>
              <a:buChar char="n"/>
            </a:pPr>
            <a:r>
              <a:rPr lang="zh-CN" altLang="en-US" sz="2000" dirty="0">
                <a:latin typeface="+mn-ea"/>
                <a:ea typeface="+mn-ea"/>
              </a:rPr>
              <a:t>简化复杂的类型定义，使其更容易理解</a:t>
            </a:r>
            <a:endParaRPr lang="en-US" altLang="zh-CN" sz="2000" dirty="0">
              <a:latin typeface="+mn-ea"/>
              <a:ea typeface="+mn-ea"/>
            </a:endParaRPr>
          </a:p>
          <a:p>
            <a:pPr marL="342900" indent="-342900">
              <a:lnSpc>
                <a:spcPct val="150000"/>
              </a:lnSpc>
              <a:buFont typeface="Wingdings" panose="05000000000000000000" pitchFamily="2" charset="2"/>
              <a:buChar char="n"/>
            </a:pPr>
            <a:r>
              <a:rPr lang="zh-CN" altLang="en-US" sz="2000" dirty="0">
                <a:latin typeface="+mn-ea"/>
                <a:ea typeface="+mn-ea"/>
              </a:rPr>
              <a:t>允许一种类型用于多个目的，同时使得每次使用该类型的目的明确</a:t>
            </a:r>
          </a:p>
        </p:txBody>
      </p:sp>
      <p:grpSp>
        <p:nvGrpSpPr>
          <p:cNvPr id="5" name="组合 4"/>
          <p:cNvGrpSpPr/>
          <p:nvPr/>
        </p:nvGrpSpPr>
        <p:grpSpPr>
          <a:xfrm>
            <a:off x="1057027" y="4179095"/>
            <a:ext cx="3600400" cy="1326157"/>
            <a:chOff x="1212773" y="4510862"/>
            <a:chExt cx="2940598" cy="1326157"/>
          </a:xfrm>
        </p:grpSpPr>
        <p:sp>
          <p:nvSpPr>
            <p:cNvPr id="8" name="矩形 7"/>
            <p:cNvSpPr/>
            <p:nvPr/>
          </p:nvSpPr>
          <p:spPr>
            <a:xfrm>
              <a:off x="1212773" y="4913689"/>
              <a:ext cx="2940598" cy="923330"/>
            </a:xfrm>
            <a:prstGeom prst="rect">
              <a:avLst/>
            </a:prstGeom>
            <a:solidFill>
              <a:schemeClr val="bg1">
                <a:lumMod val="95000"/>
              </a:schemeClr>
            </a:solidFill>
          </p:spPr>
          <p:txBody>
            <a:bodyPr wrap="square" anchor="ctr">
              <a:spAutoFit/>
            </a:bodyPr>
            <a:lstStyle/>
            <a:p>
              <a:pPr>
                <a:lnSpc>
                  <a:spcPct val="150000"/>
                </a:lnSpc>
              </a:pPr>
              <a:r>
                <a:rPr lang="en-US" altLang="zh-CN" dirty="0">
                  <a:solidFill>
                    <a:srgbClr val="00B0F0"/>
                  </a:solidFill>
                  <a:latin typeface="+mn-ea"/>
                  <a:ea typeface="+mn-ea"/>
                </a:rPr>
                <a:t>typedef</a:t>
              </a:r>
              <a:r>
                <a:rPr lang="en-US" altLang="zh-CN" dirty="0">
                  <a:latin typeface="+mn-ea"/>
                  <a:ea typeface="+mn-ea"/>
                </a:rPr>
                <a:t> unsigned char </a:t>
              </a:r>
              <a:r>
                <a:rPr lang="en-US" altLang="zh-CN" dirty="0">
                  <a:solidFill>
                    <a:srgbClr val="0000FF"/>
                  </a:solidFill>
                  <a:latin typeface="+mn-ea"/>
                  <a:ea typeface="+mn-ea"/>
                </a:rPr>
                <a:t>BYTE</a:t>
              </a:r>
              <a:r>
                <a:rPr lang="en-US" altLang="zh-CN" dirty="0">
                  <a:latin typeface="+mn-ea"/>
                  <a:ea typeface="+mn-ea"/>
                </a:rPr>
                <a:t>;</a:t>
              </a:r>
            </a:p>
            <a:p>
              <a:pPr>
                <a:lnSpc>
                  <a:spcPct val="150000"/>
                </a:lnSpc>
              </a:pPr>
              <a:r>
                <a:rPr lang="en-US" altLang="zh-CN" dirty="0">
                  <a:solidFill>
                    <a:srgbClr val="0000FF"/>
                  </a:solidFill>
                  <a:latin typeface="+mn-ea"/>
                  <a:ea typeface="+mn-ea"/>
                </a:rPr>
                <a:t>BYTE</a:t>
              </a:r>
              <a:r>
                <a:rPr lang="en-US" altLang="zh-CN" dirty="0">
                  <a:latin typeface="+mn-ea"/>
                  <a:ea typeface="+mn-ea"/>
                </a:rPr>
                <a:t> value = 2;</a:t>
              </a:r>
            </a:p>
          </p:txBody>
        </p:sp>
        <p:sp>
          <p:nvSpPr>
            <p:cNvPr id="9" name="圆角矩形 8"/>
            <p:cNvSpPr/>
            <p:nvPr/>
          </p:nvSpPr>
          <p:spPr bwMode="auto">
            <a:xfrm>
              <a:off x="1221749" y="4510862"/>
              <a:ext cx="2924852" cy="434610"/>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b="1" dirty="0">
                  <a:solidFill>
                    <a:schemeClr val="bg1"/>
                  </a:solidFill>
                  <a:latin typeface="+mn-ea"/>
                  <a:ea typeface="+mn-ea"/>
                  <a:cs typeface="宋体" charset="-122"/>
                </a:rPr>
                <a:t>示例</a:t>
              </a:r>
              <a:endParaRPr kumimoji="1" lang="zh-CN" altLang="en-US" b="1" i="0" u="none" strike="noStrike" cap="none" normalizeH="0" baseline="0" dirty="0">
                <a:ln>
                  <a:noFill/>
                </a:ln>
                <a:solidFill>
                  <a:schemeClr val="bg1"/>
                </a:solidFill>
                <a:effectLst/>
                <a:ea typeface="+mn-ea"/>
                <a:cs typeface="Calibri" panose="020F0502020204030204" pitchFamily="34" charset="0"/>
              </a:endParaRPr>
            </a:p>
          </p:txBody>
        </p:sp>
      </p:grpSp>
    </p:spTree>
    <p:extLst>
      <p:ext uri="{BB962C8B-B14F-4D97-AF65-F5344CB8AC3E}">
        <p14:creationId xmlns:p14="http://schemas.microsoft.com/office/powerpoint/2010/main" val="1432546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基本类型和变量</a:t>
            </a:r>
            <a:endParaRPr lang="zh-CN" altLang="en-US" dirty="0"/>
          </a:p>
        </p:txBody>
      </p:sp>
      <p:sp>
        <p:nvSpPr>
          <p:cNvPr id="7" name="文本框 6"/>
          <p:cNvSpPr txBox="1"/>
          <p:nvPr/>
        </p:nvSpPr>
        <p:spPr>
          <a:xfrm>
            <a:off x="608915" y="1053530"/>
            <a:ext cx="800219" cy="461665"/>
          </a:xfrm>
          <a:prstGeom prst="rect">
            <a:avLst/>
          </a:prstGeom>
          <a:noFill/>
        </p:spPr>
        <p:txBody>
          <a:bodyPr wrap="none" rtlCol="0">
            <a:spAutoFit/>
          </a:bodyPr>
          <a:lstStyle/>
          <a:p>
            <a:r>
              <a:rPr lang="zh-CN" altLang="en-US" sz="2400" b="1" dirty="0">
                <a:latin typeface="+mn-ea"/>
                <a:ea typeface="+mn-ea"/>
              </a:rPr>
              <a:t>枚举</a:t>
            </a:r>
          </a:p>
        </p:txBody>
      </p:sp>
      <p:sp>
        <p:nvSpPr>
          <p:cNvPr id="6" name="文本框 5"/>
          <p:cNvSpPr txBox="1"/>
          <p:nvPr/>
        </p:nvSpPr>
        <p:spPr>
          <a:xfrm>
            <a:off x="608915" y="1492543"/>
            <a:ext cx="6942926" cy="499624"/>
          </a:xfrm>
          <a:prstGeom prst="rect">
            <a:avLst/>
          </a:prstGeom>
          <a:noFill/>
        </p:spPr>
        <p:txBody>
          <a:bodyPr wrap="none" rtlCol="0">
            <a:spAutoFit/>
          </a:bodyPr>
          <a:lstStyle/>
          <a:p>
            <a:pPr marL="342900" indent="-342900">
              <a:lnSpc>
                <a:spcPct val="150000"/>
              </a:lnSpc>
              <a:buFont typeface="Wingdings" panose="05000000000000000000" pitchFamily="2" charset="2"/>
              <a:buChar char="n"/>
            </a:pPr>
            <a:r>
              <a:rPr lang="zh-CN" altLang="en-US" sz="2000" dirty="0">
                <a:latin typeface="+mn-ea"/>
                <a:ea typeface="+mn-ea"/>
              </a:rPr>
              <a:t>枚举提供了一种方法：定义整数常量集并把他们聚集成组</a:t>
            </a:r>
            <a:endParaRPr lang="en-US" altLang="zh-CN" sz="2000" dirty="0">
              <a:latin typeface="+mn-ea"/>
              <a:ea typeface="+mn-ea"/>
            </a:endParaRPr>
          </a:p>
        </p:txBody>
      </p:sp>
      <p:grpSp>
        <p:nvGrpSpPr>
          <p:cNvPr id="4" name="组合 3"/>
          <p:cNvGrpSpPr/>
          <p:nvPr/>
        </p:nvGrpSpPr>
        <p:grpSpPr>
          <a:xfrm>
            <a:off x="1057027" y="2112212"/>
            <a:ext cx="5544616" cy="807245"/>
            <a:chOff x="696987" y="2217361"/>
            <a:chExt cx="5544616" cy="807245"/>
          </a:xfrm>
        </p:grpSpPr>
        <p:sp>
          <p:nvSpPr>
            <p:cNvPr id="8" name="矩形 7"/>
            <p:cNvSpPr/>
            <p:nvPr/>
          </p:nvSpPr>
          <p:spPr>
            <a:xfrm>
              <a:off x="696987" y="2565698"/>
              <a:ext cx="5544616" cy="458908"/>
            </a:xfrm>
            <a:prstGeom prst="rect">
              <a:avLst/>
            </a:prstGeom>
            <a:solidFill>
              <a:schemeClr val="bg1">
                <a:lumMod val="95000"/>
              </a:schemeClr>
            </a:solidFill>
          </p:spPr>
          <p:txBody>
            <a:bodyPr wrap="square" anchor="ctr">
              <a:spAutoFit/>
            </a:bodyPr>
            <a:lstStyle/>
            <a:p>
              <a:pPr algn="ctr">
                <a:lnSpc>
                  <a:spcPct val="150000"/>
                </a:lnSpc>
              </a:pPr>
              <a:r>
                <a:rPr lang="en-US" altLang="zh-CN" dirty="0">
                  <a:solidFill>
                    <a:srgbClr val="00B0F0"/>
                  </a:solidFill>
                  <a:latin typeface="+mn-ea"/>
                  <a:ea typeface="+mn-ea"/>
                </a:rPr>
                <a:t>enum</a:t>
              </a:r>
              <a:r>
                <a:rPr lang="en-US" altLang="zh-CN" dirty="0">
                  <a:latin typeface="+mn-ea"/>
                  <a:ea typeface="+mn-ea"/>
                </a:rPr>
                <a:t> MODE { INPUT, OUTPUT, APPEND};</a:t>
              </a:r>
            </a:p>
          </p:txBody>
        </p:sp>
        <p:sp>
          <p:nvSpPr>
            <p:cNvPr id="9" name="圆角矩形 8"/>
            <p:cNvSpPr/>
            <p:nvPr/>
          </p:nvSpPr>
          <p:spPr bwMode="auto">
            <a:xfrm>
              <a:off x="696987" y="2217361"/>
              <a:ext cx="5544616"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b="1" dirty="0">
                  <a:solidFill>
                    <a:schemeClr val="bg1"/>
                  </a:solidFill>
                  <a:latin typeface="+mn-ea"/>
                  <a:ea typeface="+mn-ea"/>
                  <a:cs typeface="宋体" charset="-122"/>
                </a:rPr>
                <a:t>示例</a:t>
              </a:r>
              <a:endParaRPr kumimoji="1" lang="zh-CN" altLang="en-US" b="1" i="0" u="none" strike="noStrike" cap="none" normalizeH="0" baseline="0" dirty="0">
                <a:ln>
                  <a:noFill/>
                </a:ln>
                <a:solidFill>
                  <a:schemeClr val="bg1"/>
                </a:solidFill>
                <a:effectLst/>
                <a:ea typeface="+mn-ea"/>
                <a:cs typeface="Calibri" panose="020F0502020204030204" pitchFamily="34" charset="0"/>
              </a:endParaRPr>
            </a:p>
          </p:txBody>
        </p:sp>
      </p:grpSp>
      <p:sp>
        <p:nvSpPr>
          <p:cNvPr id="10" name="文本框 9"/>
          <p:cNvSpPr txBox="1"/>
          <p:nvPr/>
        </p:nvSpPr>
        <p:spPr>
          <a:xfrm>
            <a:off x="1057027" y="2907783"/>
            <a:ext cx="3518912" cy="499624"/>
          </a:xfrm>
          <a:prstGeom prst="rect">
            <a:avLst/>
          </a:prstGeom>
          <a:noFill/>
        </p:spPr>
        <p:txBody>
          <a:bodyPr wrap="none" rtlCol="0">
            <a:spAutoFit/>
          </a:bodyPr>
          <a:lstStyle/>
          <a:p>
            <a:pPr>
              <a:lnSpc>
                <a:spcPct val="150000"/>
              </a:lnSpc>
            </a:pPr>
            <a:r>
              <a:rPr lang="zh-CN" altLang="en-US" sz="2000" dirty="0">
                <a:latin typeface="+mn-ea"/>
                <a:ea typeface="+mn-ea"/>
              </a:rPr>
              <a:t>定义文件打开状态的常量集合</a:t>
            </a:r>
            <a:endParaRPr lang="en-US" altLang="zh-CN" sz="2000" dirty="0">
              <a:latin typeface="+mn-ea"/>
              <a:ea typeface="+mn-ea"/>
            </a:endParaRPr>
          </a:p>
        </p:txBody>
      </p:sp>
      <p:sp>
        <p:nvSpPr>
          <p:cNvPr id="3" name="文本框 2"/>
          <p:cNvSpPr txBox="1"/>
          <p:nvPr/>
        </p:nvSpPr>
        <p:spPr>
          <a:xfrm>
            <a:off x="608915" y="3573810"/>
            <a:ext cx="8783174" cy="400110"/>
          </a:xfrm>
          <a:prstGeom prst="rect">
            <a:avLst/>
          </a:prstGeom>
          <a:noFill/>
        </p:spPr>
        <p:txBody>
          <a:bodyPr wrap="none" rtlCol="0">
            <a:spAutoFit/>
          </a:bodyPr>
          <a:lstStyle/>
          <a:p>
            <a:pPr marL="342900" indent="-342900">
              <a:buFont typeface="Wingdings" panose="05000000000000000000" pitchFamily="2" charset="2"/>
              <a:buChar char="n"/>
            </a:pPr>
            <a:r>
              <a:rPr lang="zh-CN" altLang="en-US" sz="2000" dirty="0">
                <a:latin typeface="+mn-ea"/>
                <a:ea typeface="+mn-ea"/>
              </a:rPr>
              <a:t>默认情况下，第一个枚举成员值为</a:t>
            </a:r>
            <a:r>
              <a:rPr lang="en-US" altLang="zh-CN" sz="2000" dirty="0">
                <a:latin typeface="+mn-ea"/>
                <a:ea typeface="+mn-ea"/>
              </a:rPr>
              <a:t>0</a:t>
            </a:r>
            <a:r>
              <a:rPr lang="zh-CN" altLang="en-US" sz="2000" dirty="0">
                <a:latin typeface="+mn-ea"/>
                <a:ea typeface="+mn-ea"/>
              </a:rPr>
              <a:t>，后面的每个成员值依次比前面的大</a:t>
            </a:r>
            <a:r>
              <a:rPr lang="en-US" altLang="zh-CN" sz="2000" dirty="0">
                <a:latin typeface="+mn-ea"/>
                <a:ea typeface="+mn-ea"/>
              </a:rPr>
              <a:t>1</a:t>
            </a:r>
            <a:endParaRPr lang="zh-CN" altLang="en-US" sz="2000" dirty="0">
              <a:latin typeface="+mn-ea"/>
              <a:ea typeface="+mn-ea"/>
            </a:endParaRPr>
          </a:p>
        </p:txBody>
      </p:sp>
      <p:grpSp>
        <p:nvGrpSpPr>
          <p:cNvPr id="17" name="组合 16"/>
          <p:cNvGrpSpPr/>
          <p:nvPr/>
        </p:nvGrpSpPr>
        <p:grpSpPr>
          <a:xfrm>
            <a:off x="1057027" y="4090640"/>
            <a:ext cx="8866455" cy="923330"/>
            <a:chOff x="1057027" y="4146496"/>
            <a:chExt cx="8866455" cy="923330"/>
          </a:xfrm>
        </p:grpSpPr>
        <p:sp>
          <p:nvSpPr>
            <p:cNvPr id="12" name="矩形 11"/>
            <p:cNvSpPr/>
            <p:nvPr/>
          </p:nvSpPr>
          <p:spPr>
            <a:xfrm>
              <a:off x="1057027" y="4146496"/>
              <a:ext cx="5808643" cy="923330"/>
            </a:xfrm>
            <a:prstGeom prst="rect">
              <a:avLst/>
            </a:prstGeom>
            <a:solidFill>
              <a:schemeClr val="bg1">
                <a:lumMod val="95000"/>
              </a:schemeClr>
            </a:solidFill>
          </p:spPr>
          <p:txBody>
            <a:bodyPr wrap="square" anchor="ctr">
              <a:spAutoFit/>
            </a:bodyPr>
            <a:lstStyle/>
            <a:p>
              <a:r>
                <a:rPr lang="en-US" altLang="zh-CN" dirty="0">
                  <a:latin typeface="+mn-ea"/>
                  <a:ea typeface="+mn-ea"/>
                </a:rPr>
                <a:t>std::cout &lt;&lt; "INPUT  : "   &lt;&lt; INPUT     &lt;&lt; std::endl;</a:t>
              </a:r>
            </a:p>
            <a:p>
              <a:r>
                <a:rPr lang="en-US" altLang="zh-CN" dirty="0">
                  <a:latin typeface="+mn-ea"/>
                  <a:ea typeface="+mn-ea"/>
                </a:rPr>
                <a:t>std::cout &lt;&lt; "OUTPUT : " &lt;&lt; OUTPUT &lt;&lt; std::endl;</a:t>
              </a:r>
            </a:p>
            <a:p>
              <a:r>
                <a:rPr lang="en-US" altLang="zh-CN" dirty="0">
                  <a:latin typeface="+mn-ea"/>
                  <a:ea typeface="+mn-ea"/>
                </a:rPr>
                <a:t>std::cout &lt;&lt; "APPEND : " &lt;&lt; APPEND &lt;&lt; std::endl;</a:t>
              </a:r>
              <a:endParaRPr lang="zh-CN" altLang="en-US" dirty="0">
                <a:latin typeface="+mn-ea"/>
                <a:ea typeface="+mn-ea"/>
              </a:endParaRPr>
            </a:p>
          </p:txBody>
        </p:sp>
        <p:sp>
          <p:nvSpPr>
            <p:cNvPr id="13" name="矩形 12"/>
            <p:cNvSpPr/>
            <p:nvPr/>
          </p:nvSpPr>
          <p:spPr>
            <a:xfrm>
              <a:off x="8288121" y="4146496"/>
              <a:ext cx="1635361" cy="923330"/>
            </a:xfrm>
            <a:prstGeom prst="rect">
              <a:avLst/>
            </a:prstGeom>
            <a:solidFill>
              <a:schemeClr val="bg1">
                <a:lumMod val="95000"/>
              </a:schemeClr>
            </a:solidFill>
          </p:spPr>
          <p:txBody>
            <a:bodyPr wrap="square" anchor="ctr">
              <a:spAutoFit/>
            </a:bodyPr>
            <a:lstStyle/>
            <a:p>
              <a:r>
                <a:rPr lang="en-US" altLang="zh-CN" dirty="0">
                  <a:latin typeface="+mn-ea"/>
                  <a:ea typeface="+mn-ea"/>
                </a:rPr>
                <a:t>INPUT    : 0</a:t>
              </a:r>
            </a:p>
            <a:p>
              <a:r>
                <a:rPr lang="en-US" altLang="zh-CN" dirty="0">
                  <a:latin typeface="+mn-ea"/>
                  <a:ea typeface="+mn-ea"/>
                </a:rPr>
                <a:t>OUTPUT : 1</a:t>
              </a:r>
            </a:p>
            <a:p>
              <a:r>
                <a:rPr lang="en-US" altLang="zh-CN" dirty="0">
                  <a:latin typeface="+mn-ea"/>
                  <a:ea typeface="+mn-ea"/>
                </a:rPr>
                <a:t>APPEND : 2</a:t>
              </a:r>
              <a:endParaRPr lang="zh-CN" altLang="en-US" dirty="0">
                <a:latin typeface="+mn-ea"/>
                <a:ea typeface="+mn-ea"/>
              </a:endParaRPr>
            </a:p>
          </p:txBody>
        </p:sp>
        <p:sp>
          <p:nvSpPr>
            <p:cNvPr id="14" name="圆角矩形 13"/>
            <p:cNvSpPr/>
            <p:nvPr/>
          </p:nvSpPr>
          <p:spPr bwMode="auto">
            <a:xfrm>
              <a:off x="7825779" y="4146496"/>
              <a:ext cx="462342" cy="923330"/>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b="1" dirty="0">
                  <a:solidFill>
                    <a:schemeClr val="bg1"/>
                  </a:solidFill>
                  <a:latin typeface="+mn-ea"/>
                  <a:ea typeface="+mn-ea"/>
                  <a:cs typeface="宋体" charset="-122"/>
                </a:rPr>
                <a:t>输</a:t>
              </a:r>
              <a:endParaRPr kumimoji="1" lang="en-US" altLang="zh-CN" b="1" dirty="0">
                <a:solidFill>
                  <a:schemeClr val="bg1"/>
                </a:solidFill>
                <a:latin typeface="+mn-ea"/>
                <a:ea typeface="+mn-ea"/>
                <a:cs typeface="宋体" charset="-122"/>
              </a:endParaRPr>
            </a:p>
            <a:p>
              <a:pPr algn="ctr"/>
              <a:r>
                <a:rPr kumimoji="1" lang="zh-CN" altLang="en-US" b="1" dirty="0">
                  <a:solidFill>
                    <a:schemeClr val="bg1"/>
                  </a:solidFill>
                  <a:latin typeface="+mn-ea"/>
                  <a:ea typeface="+mn-ea"/>
                  <a:cs typeface="宋体" charset="-122"/>
                </a:rPr>
                <a:t>出</a:t>
              </a:r>
              <a:endParaRPr kumimoji="1" lang="zh-CN" altLang="en-US" b="1" i="0" u="none" strike="noStrike" cap="none" normalizeH="0" baseline="0" dirty="0">
                <a:ln>
                  <a:noFill/>
                </a:ln>
                <a:solidFill>
                  <a:schemeClr val="bg1"/>
                </a:solidFill>
                <a:effectLst/>
                <a:ea typeface="+mn-ea"/>
                <a:cs typeface="Calibri" panose="020F0502020204030204" pitchFamily="34" charset="0"/>
              </a:endParaRPr>
            </a:p>
          </p:txBody>
        </p:sp>
        <p:sp>
          <p:nvSpPr>
            <p:cNvPr id="15" name="右箭头 14"/>
            <p:cNvSpPr/>
            <p:nvPr/>
          </p:nvSpPr>
          <p:spPr bwMode="auto">
            <a:xfrm>
              <a:off x="7105699" y="4358550"/>
              <a:ext cx="504056" cy="487904"/>
            </a:xfrm>
            <a:prstGeom prst="rightArrow">
              <a:avLst/>
            </a:pr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sp>
        <p:nvSpPr>
          <p:cNvPr id="16" name="文本框 15"/>
          <p:cNvSpPr txBox="1"/>
          <p:nvPr/>
        </p:nvSpPr>
        <p:spPr>
          <a:xfrm>
            <a:off x="591515" y="6217179"/>
            <a:ext cx="7968848" cy="400110"/>
          </a:xfrm>
          <a:prstGeom prst="rect">
            <a:avLst/>
          </a:prstGeom>
          <a:noFill/>
        </p:spPr>
        <p:txBody>
          <a:bodyPr wrap="none" rtlCol="0">
            <a:spAutoFit/>
          </a:bodyPr>
          <a:lstStyle/>
          <a:p>
            <a:pPr marL="342900" indent="-342900">
              <a:buFont typeface="Wingdings" panose="05000000000000000000" pitchFamily="2" charset="2"/>
              <a:buChar char="n"/>
            </a:pPr>
            <a:r>
              <a:rPr lang="zh-CN" altLang="en-US" sz="2000" dirty="0">
                <a:latin typeface="+mn-ea"/>
                <a:ea typeface="+mn-ea"/>
              </a:rPr>
              <a:t>枚举类型是常量，用于初始化枚举成员的值必须是一个常量表达式</a:t>
            </a:r>
          </a:p>
        </p:txBody>
      </p:sp>
      <p:grpSp>
        <p:nvGrpSpPr>
          <p:cNvPr id="19" name="组合 18"/>
          <p:cNvGrpSpPr/>
          <p:nvPr/>
        </p:nvGrpSpPr>
        <p:grpSpPr>
          <a:xfrm>
            <a:off x="1089609" y="5106103"/>
            <a:ext cx="5544616" cy="831707"/>
            <a:chOff x="696987" y="2217361"/>
            <a:chExt cx="5544616" cy="831707"/>
          </a:xfrm>
        </p:grpSpPr>
        <p:sp>
          <p:nvSpPr>
            <p:cNvPr id="20" name="矩形 19"/>
            <p:cNvSpPr/>
            <p:nvPr/>
          </p:nvSpPr>
          <p:spPr>
            <a:xfrm>
              <a:off x="696987" y="2541237"/>
              <a:ext cx="5544616" cy="507831"/>
            </a:xfrm>
            <a:prstGeom prst="rect">
              <a:avLst/>
            </a:prstGeom>
            <a:solidFill>
              <a:schemeClr val="bg1">
                <a:lumMod val="95000"/>
              </a:schemeClr>
            </a:solidFill>
          </p:spPr>
          <p:txBody>
            <a:bodyPr wrap="square" anchor="ctr">
              <a:spAutoFit/>
            </a:bodyPr>
            <a:lstStyle/>
            <a:p>
              <a:pPr algn="ctr">
                <a:lnSpc>
                  <a:spcPct val="150000"/>
                </a:lnSpc>
              </a:pPr>
              <a:r>
                <a:rPr lang="en-US" altLang="zh-CN" dirty="0">
                  <a:solidFill>
                    <a:srgbClr val="00B0F0"/>
                  </a:solidFill>
                  <a:latin typeface="+mn-ea"/>
                  <a:ea typeface="+mn-ea"/>
                </a:rPr>
                <a:t>enum</a:t>
              </a:r>
              <a:r>
                <a:rPr lang="en-US" altLang="zh-CN" dirty="0">
                  <a:latin typeface="+mn-ea"/>
                  <a:ea typeface="+mn-ea"/>
                </a:rPr>
                <a:t> MODE { INPUT</a:t>
              </a:r>
              <a:r>
                <a:rPr lang="en-US" altLang="zh-CN" dirty="0">
                  <a:solidFill>
                    <a:srgbClr val="0000FF"/>
                  </a:solidFill>
                  <a:latin typeface="+mn-ea"/>
                  <a:ea typeface="+mn-ea"/>
                </a:rPr>
                <a:t>=1</a:t>
              </a:r>
              <a:r>
                <a:rPr lang="en-US" altLang="zh-CN" dirty="0">
                  <a:latin typeface="+mn-ea"/>
                  <a:ea typeface="+mn-ea"/>
                </a:rPr>
                <a:t>, OUTPUT, APPEND};</a:t>
              </a:r>
            </a:p>
          </p:txBody>
        </p:sp>
        <p:sp>
          <p:nvSpPr>
            <p:cNvPr id="21" name="圆角矩形 20"/>
            <p:cNvSpPr/>
            <p:nvPr/>
          </p:nvSpPr>
          <p:spPr bwMode="auto">
            <a:xfrm>
              <a:off x="696987" y="2217361"/>
              <a:ext cx="5544616"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b="1" dirty="0">
                  <a:solidFill>
                    <a:schemeClr val="bg1"/>
                  </a:solidFill>
                  <a:latin typeface="+mn-ea"/>
                  <a:ea typeface="+mn-ea"/>
                  <a:cs typeface="宋体" charset="-122"/>
                </a:rPr>
                <a:t>示例</a:t>
              </a:r>
              <a:endParaRPr kumimoji="1" lang="zh-CN" altLang="en-US" b="1" i="0" u="none" strike="noStrike" cap="none" normalizeH="0" baseline="0" dirty="0">
                <a:ln>
                  <a:noFill/>
                </a:ln>
                <a:solidFill>
                  <a:schemeClr val="bg1"/>
                </a:solidFill>
                <a:effectLst/>
                <a:ea typeface="+mn-ea"/>
                <a:cs typeface="Calibri" panose="020F0502020204030204" pitchFamily="34" charset="0"/>
              </a:endParaRPr>
            </a:p>
          </p:txBody>
        </p:sp>
      </p:grpSp>
      <p:sp>
        <p:nvSpPr>
          <p:cNvPr id="22" name="矩形 21"/>
          <p:cNvSpPr/>
          <p:nvPr/>
        </p:nvSpPr>
        <p:spPr>
          <a:xfrm>
            <a:off x="8281389" y="5100871"/>
            <a:ext cx="1635361" cy="923330"/>
          </a:xfrm>
          <a:prstGeom prst="rect">
            <a:avLst/>
          </a:prstGeom>
          <a:solidFill>
            <a:schemeClr val="bg1">
              <a:lumMod val="95000"/>
            </a:schemeClr>
          </a:solidFill>
        </p:spPr>
        <p:txBody>
          <a:bodyPr wrap="square" anchor="ctr">
            <a:spAutoFit/>
          </a:bodyPr>
          <a:lstStyle/>
          <a:p>
            <a:r>
              <a:rPr lang="en-US" altLang="zh-CN" dirty="0">
                <a:latin typeface="+mn-ea"/>
                <a:ea typeface="+mn-ea"/>
              </a:rPr>
              <a:t>INPUT    : 1</a:t>
            </a:r>
          </a:p>
          <a:p>
            <a:r>
              <a:rPr lang="en-US" altLang="zh-CN" dirty="0">
                <a:latin typeface="+mn-ea"/>
                <a:ea typeface="+mn-ea"/>
              </a:rPr>
              <a:t>OUTPUT : 2</a:t>
            </a:r>
          </a:p>
          <a:p>
            <a:r>
              <a:rPr lang="en-US" altLang="zh-CN" dirty="0">
                <a:latin typeface="+mn-ea"/>
                <a:ea typeface="+mn-ea"/>
              </a:rPr>
              <a:t>APPEND : 3</a:t>
            </a:r>
            <a:endParaRPr lang="zh-CN" altLang="en-US" dirty="0">
              <a:latin typeface="+mn-ea"/>
              <a:ea typeface="+mn-ea"/>
            </a:endParaRPr>
          </a:p>
        </p:txBody>
      </p:sp>
      <p:sp>
        <p:nvSpPr>
          <p:cNvPr id="23" name="圆角矩形 22"/>
          <p:cNvSpPr/>
          <p:nvPr/>
        </p:nvSpPr>
        <p:spPr bwMode="auto">
          <a:xfrm>
            <a:off x="7819047" y="5100871"/>
            <a:ext cx="462342" cy="923330"/>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b="1" dirty="0">
                <a:solidFill>
                  <a:schemeClr val="bg1"/>
                </a:solidFill>
                <a:latin typeface="+mn-ea"/>
                <a:ea typeface="+mn-ea"/>
                <a:cs typeface="宋体" charset="-122"/>
              </a:rPr>
              <a:t>输</a:t>
            </a:r>
            <a:endParaRPr kumimoji="1" lang="en-US" altLang="zh-CN" b="1" dirty="0">
              <a:solidFill>
                <a:schemeClr val="bg1"/>
              </a:solidFill>
              <a:latin typeface="+mn-ea"/>
              <a:ea typeface="+mn-ea"/>
              <a:cs typeface="宋体" charset="-122"/>
            </a:endParaRPr>
          </a:p>
          <a:p>
            <a:pPr algn="ctr"/>
            <a:r>
              <a:rPr kumimoji="1" lang="zh-CN" altLang="en-US" b="1" dirty="0">
                <a:solidFill>
                  <a:schemeClr val="bg1"/>
                </a:solidFill>
                <a:latin typeface="+mn-ea"/>
                <a:ea typeface="+mn-ea"/>
                <a:cs typeface="宋体" charset="-122"/>
              </a:rPr>
              <a:t>出</a:t>
            </a:r>
            <a:endParaRPr kumimoji="1" lang="zh-CN" altLang="en-US" b="1" i="0" u="none" strike="noStrike" cap="none" normalizeH="0" baseline="0" dirty="0">
              <a:ln>
                <a:noFill/>
              </a:ln>
              <a:solidFill>
                <a:schemeClr val="bg1"/>
              </a:solidFill>
              <a:effectLst/>
              <a:ea typeface="+mn-ea"/>
              <a:cs typeface="Calibri" panose="020F0502020204030204" pitchFamily="34" charset="0"/>
            </a:endParaRPr>
          </a:p>
        </p:txBody>
      </p:sp>
      <p:sp>
        <p:nvSpPr>
          <p:cNvPr id="24" name="右箭头 23"/>
          <p:cNvSpPr/>
          <p:nvPr/>
        </p:nvSpPr>
        <p:spPr bwMode="auto">
          <a:xfrm>
            <a:off x="7098967" y="5312925"/>
            <a:ext cx="504056" cy="487904"/>
          </a:xfrm>
          <a:prstGeom prst="rightArrow">
            <a:avLst/>
          </a:pr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4272719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1007796" y="1970952"/>
            <a:ext cx="10179584" cy="4195146"/>
          </a:xfrm>
        </p:spPr>
        <p:txBody>
          <a:bodyPr>
            <a:normAutofit lnSpcReduction="10000"/>
          </a:bodyPr>
          <a:lstStyle/>
          <a:p>
            <a:pPr indent="-365760">
              <a:lnSpc>
                <a:spcPct val="150000"/>
              </a:lnSpc>
              <a:buClr>
                <a:srgbClr val="C00000"/>
              </a:buClr>
              <a:buSzPct val="100000"/>
              <a:buFont typeface="Arial" panose="020B0604020202020204" pitchFamily="34" charset="0"/>
              <a:buChar char="•"/>
            </a:pPr>
            <a:r>
              <a:rPr lang="en-US" altLang="zh-CN" sz="2600" dirty="0">
                <a:solidFill>
                  <a:schemeClr val="tx1"/>
                </a:solidFill>
                <a:latin typeface="微软雅黑" panose="020B0503020204020204" pitchFamily="34" charset="-122"/>
                <a:ea typeface="微软雅黑" panose="020B0503020204020204" pitchFamily="34" charset="-122"/>
              </a:rPr>
              <a:t>C++</a:t>
            </a:r>
            <a:r>
              <a:rPr lang="zh-CN" altLang="en-US" sz="2600" dirty="0">
                <a:solidFill>
                  <a:schemeClr val="tx1"/>
                </a:solidFill>
                <a:latin typeface="微软雅黑" panose="020B0503020204020204" pitchFamily="34" charset="-122"/>
                <a:ea typeface="微软雅黑" panose="020B0503020204020204" pitchFamily="34" charset="-122"/>
              </a:rPr>
              <a:t>概述</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en-US" altLang="zh-CN" sz="2600" dirty="0">
                <a:solidFill>
                  <a:schemeClr val="tx1"/>
                </a:solidFill>
                <a:latin typeface="微软雅黑" panose="020B0503020204020204" pitchFamily="34" charset="-122"/>
                <a:ea typeface="微软雅黑" panose="020B0503020204020204" pitchFamily="34" charset="-122"/>
              </a:rPr>
              <a:t>C++</a:t>
            </a:r>
            <a:r>
              <a:rPr lang="zh-CN" altLang="en-US" sz="2600" dirty="0">
                <a:solidFill>
                  <a:schemeClr val="tx1"/>
                </a:solidFill>
                <a:latin typeface="微软雅黑" panose="020B0503020204020204" pitchFamily="34" charset="-122"/>
                <a:ea typeface="微软雅黑" panose="020B0503020204020204" pitchFamily="34" charset="-122"/>
              </a:rPr>
              <a:t>程序示例</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基本类型和变量</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数组与指针</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表达式</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流程控制语句</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函数</a:t>
            </a:r>
            <a:endParaRPr lang="en-US" altLang="zh-CN" sz="2600" dirty="0">
              <a:solidFill>
                <a:schemeClr val="tx1"/>
              </a:solidFill>
              <a:latin typeface="微软雅黑" panose="020B0503020204020204" pitchFamily="34" charset="-122"/>
              <a:ea typeface="微软雅黑" panose="020B0503020204020204" pitchFamily="34" charset="-122"/>
            </a:endParaRPr>
          </a:p>
        </p:txBody>
      </p:sp>
      <p:sp>
        <p:nvSpPr>
          <p:cNvPr id="7" name="MH_Others_2"/>
          <p:cNvSpPr txBox="1">
            <a:spLocks noChangeArrowheads="1"/>
          </p:cNvSpPr>
          <p:nvPr>
            <p:custDataLst>
              <p:tags r:id="rId1"/>
            </p:custDataLst>
          </p:nvPr>
        </p:nvSpPr>
        <p:spPr bwMode="auto">
          <a:xfrm>
            <a:off x="480963" y="585791"/>
            <a:ext cx="3541194" cy="58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801" b="1" dirty="0">
                <a:solidFill>
                  <a:schemeClr val="accent1"/>
                </a:solidFill>
                <a:latin typeface="微软雅黑" panose="020B0503020204020204" pitchFamily="34" charset="-122"/>
                <a:ea typeface="微软雅黑" panose="020B0503020204020204" pitchFamily="34" charset="-122"/>
              </a:rPr>
              <a:t>目录</a:t>
            </a:r>
          </a:p>
        </p:txBody>
      </p:sp>
      <p:grpSp>
        <p:nvGrpSpPr>
          <p:cNvPr id="8" name="Group 7"/>
          <p:cNvGrpSpPr/>
          <p:nvPr/>
        </p:nvGrpSpPr>
        <p:grpSpPr>
          <a:xfrm>
            <a:off x="0" y="2277666"/>
            <a:ext cx="12195175" cy="172310"/>
            <a:chOff x="0" y="2277666"/>
            <a:chExt cx="12195175" cy="172310"/>
          </a:xfrm>
        </p:grpSpPr>
        <p:sp>
          <p:nvSpPr>
            <p:cNvPr id="9" name="圆角矩形 7"/>
            <p:cNvSpPr>
              <a:spLocks noChangeArrowheads="1"/>
            </p:cNvSpPr>
            <p:nvPr/>
          </p:nvSpPr>
          <p:spPr bwMode="auto">
            <a:xfrm>
              <a:off x="0" y="2277666"/>
              <a:ext cx="912363" cy="172310"/>
            </a:xfrm>
            <a:prstGeom prst="rect">
              <a:avLst/>
            </a:prstGeom>
            <a:gradFill rotWithShape="0">
              <a:gsLst>
                <a:gs pos="0">
                  <a:schemeClr val="accent1"/>
                </a:gs>
                <a:gs pos="100000">
                  <a:schemeClr val="accent2"/>
                </a:gs>
              </a:gsLst>
              <a:lin ang="0"/>
            </a:gradFill>
            <a:ln>
              <a:noFill/>
            </a:ln>
            <a:extLst/>
          </p:spPr>
          <p:txBody>
            <a:bodyPr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sp>
          <p:nvSpPr>
            <p:cNvPr id="10" name="圆角矩形 7"/>
            <p:cNvSpPr>
              <a:spLocks noChangeArrowheads="1"/>
            </p:cNvSpPr>
            <p:nvPr/>
          </p:nvSpPr>
          <p:spPr bwMode="auto">
            <a:xfrm>
              <a:off x="8667175" y="2277666"/>
              <a:ext cx="3528000" cy="172310"/>
            </a:xfrm>
            <a:prstGeom prst="rect">
              <a:avLst/>
            </a:prstGeom>
            <a:gradFill rotWithShape="1">
              <a:gsLst>
                <a:gs pos="0">
                  <a:srgbClr val="990000"/>
                </a:gs>
                <a:gs pos="100000">
                  <a:schemeClr val="accent2"/>
                </a:gs>
              </a:gsLst>
              <a:lin ang="10800000" scaled="1"/>
            </a:gradFill>
            <a:ln>
              <a:noFill/>
            </a:ln>
            <a:extLst/>
          </p:spPr>
          <p:txBody>
            <a:bodyPr wrap="square"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grpSp>
      <p:sp>
        <p:nvSpPr>
          <p:cNvPr id="11" name="MH_Others_3"/>
          <p:cNvSpPr/>
          <p:nvPr>
            <p:custDataLst>
              <p:tags r:id="rId2"/>
            </p:custDataLst>
          </p:nvPr>
        </p:nvSpPr>
        <p:spPr>
          <a:xfrm>
            <a:off x="627661" y="1209657"/>
            <a:ext cx="3373798" cy="18340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MH_Others_4"/>
          <p:cNvSpPr/>
          <p:nvPr>
            <p:custDataLst>
              <p:tags r:id="rId3"/>
            </p:custDataLst>
          </p:nvPr>
        </p:nvSpPr>
        <p:spPr>
          <a:xfrm>
            <a:off x="2383044" y="1448847"/>
            <a:ext cx="1618416" cy="10167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右箭头 12"/>
          <p:cNvSpPr/>
          <p:nvPr/>
        </p:nvSpPr>
        <p:spPr>
          <a:xfrm>
            <a:off x="1057027" y="3789834"/>
            <a:ext cx="339485" cy="367849"/>
          </a:xfrm>
          <a:prstGeom prst="rightArrow">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8089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1007796" y="1970952"/>
            <a:ext cx="9410271" cy="4195146"/>
          </a:xfrm>
        </p:spPr>
        <p:txBody>
          <a:bodyPr/>
          <a:lstStyle/>
          <a:p>
            <a:pPr indent="-365760">
              <a:lnSpc>
                <a:spcPct val="150000"/>
              </a:lnSpc>
              <a:buClr>
                <a:srgbClr val="C00000"/>
              </a:buClr>
              <a:buSzPct val="100000"/>
              <a:buFont typeface="Arial" panose="020B0604020202020204" pitchFamily="34" charset="0"/>
              <a:buChar char="•"/>
            </a:pPr>
            <a:r>
              <a:rPr lang="en-US" altLang="zh-CN" sz="2600" dirty="0">
                <a:solidFill>
                  <a:schemeClr val="tx1"/>
                </a:solidFill>
                <a:latin typeface="微软雅黑" panose="020B0503020204020204" pitchFamily="34" charset="-122"/>
                <a:ea typeface="微软雅黑" panose="020B0503020204020204" pitchFamily="34" charset="-122"/>
              </a:rPr>
              <a:t>C++</a:t>
            </a:r>
            <a:r>
              <a:rPr lang="zh-CN" altLang="en-US" sz="2600" dirty="0">
                <a:solidFill>
                  <a:schemeClr val="tx1"/>
                </a:solidFill>
                <a:latin typeface="微软雅黑" panose="020B0503020204020204" pitchFamily="34" charset="-122"/>
                <a:ea typeface="微软雅黑" panose="020B0503020204020204" pitchFamily="34" charset="-122"/>
              </a:rPr>
              <a:t>概述</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en-US" altLang="zh-CN" sz="2600" dirty="0">
                <a:solidFill>
                  <a:schemeClr val="tx1"/>
                </a:solidFill>
                <a:latin typeface="微软雅黑" panose="020B0503020204020204" pitchFamily="34" charset="-122"/>
                <a:ea typeface="微软雅黑" panose="020B0503020204020204" pitchFamily="34" charset="-122"/>
              </a:rPr>
              <a:t>C++</a:t>
            </a:r>
            <a:r>
              <a:rPr lang="zh-CN" altLang="en-US" sz="2600" dirty="0">
                <a:solidFill>
                  <a:schemeClr val="tx1"/>
                </a:solidFill>
                <a:latin typeface="微软雅黑" panose="020B0503020204020204" pitchFamily="34" charset="-122"/>
                <a:ea typeface="微软雅黑" panose="020B0503020204020204" pitchFamily="34" charset="-122"/>
              </a:rPr>
              <a:t>程序示例</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基本类型和变量</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数组与指针</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表达式</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流程控制语句</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函数</a:t>
            </a:r>
            <a:endParaRPr lang="en-US" altLang="zh-CN" sz="2600" dirty="0">
              <a:solidFill>
                <a:schemeClr val="tx1"/>
              </a:solidFill>
              <a:latin typeface="微软雅黑" panose="020B0503020204020204" pitchFamily="34" charset="-122"/>
              <a:ea typeface="微软雅黑" panose="020B0503020204020204" pitchFamily="34" charset="-122"/>
            </a:endParaRPr>
          </a:p>
        </p:txBody>
      </p:sp>
      <p:sp>
        <p:nvSpPr>
          <p:cNvPr id="7" name="MH_Others_2"/>
          <p:cNvSpPr txBox="1">
            <a:spLocks noChangeArrowheads="1"/>
          </p:cNvSpPr>
          <p:nvPr>
            <p:custDataLst>
              <p:tags r:id="rId1"/>
            </p:custDataLst>
          </p:nvPr>
        </p:nvSpPr>
        <p:spPr bwMode="auto">
          <a:xfrm>
            <a:off x="480963" y="585791"/>
            <a:ext cx="3541194" cy="58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801" b="1" dirty="0">
                <a:solidFill>
                  <a:schemeClr val="accent1"/>
                </a:solidFill>
                <a:latin typeface="微软雅黑" panose="020B0503020204020204" pitchFamily="34" charset="-122"/>
                <a:ea typeface="微软雅黑" panose="020B0503020204020204" pitchFamily="34" charset="-122"/>
              </a:rPr>
              <a:t>目录</a:t>
            </a:r>
          </a:p>
        </p:txBody>
      </p:sp>
      <p:grpSp>
        <p:nvGrpSpPr>
          <p:cNvPr id="8" name="Group 7"/>
          <p:cNvGrpSpPr/>
          <p:nvPr/>
        </p:nvGrpSpPr>
        <p:grpSpPr>
          <a:xfrm>
            <a:off x="0" y="2277666"/>
            <a:ext cx="12195175" cy="172310"/>
            <a:chOff x="0" y="2277666"/>
            <a:chExt cx="12195175" cy="172310"/>
          </a:xfrm>
        </p:grpSpPr>
        <p:sp>
          <p:nvSpPr>
            <p:cNvPr id="9" name="圆角矩形 7"/>
            <p:cNvSpPr>
              <a:spLocks noChangeArrowheads="1"/>
            </p:cNvSpPr>
            <p:nvPr/>
          </p:nvSpPr>
          <p:spPr bwMode="auto">
            <a:xfrm>
              <a:off x="0" y="2277666"/>
              <a:ext cx="912363" cy="172310"/>
            </a:xfrm>
            <a:prstGeom prst="rect">
              <a:avLst/>
            </a:prstGeom>
            <a:gradFill rotWithShape="0">
              <a:gsLst>
                <a:gs pos="0">
                  <a:schemeClr val="accent1"/>
                </a:gs>
                <a:gs pos="100000">
                  <a:schemeClr val="accent2"/>
                </a:gs>
              </a:gsLst>
              <a:lin ang="0"/>
            </a:gradFill>
            <a:ln>
              <a:noFill/>
            </a:ln>
            <a:extLst/>
          </p:spPr>
          <p:txBody>
            <a:bodyPr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sp>
          <p:nvSpPr>
            <p:cNvPr id="10" name="圆角矩形 7"/>
            <p:cNvSpPr>
              <a:spLocks noChangeArrowheads="1"/>
            </p:cNvSpPr>
            <p:nvPr/>
          </p:nvSpPr>
          <p:spPr bwMode="auto">
            <a:xfrm>
              <a:off x="8667175" y="2277666"/>
              <a:ext cx="3528000" cy="172310"/>
            </a:xfrm>
            <a:prstGeom prst="rect">
              <a:avLst/>
            </a:prstGeom>
            <a:gradFill rotWithShape="1">
              <a:gsLst>
                <a:gs pos="0">
                  <a:srgbClr val="990000"/>
                </a:gs>
                <a:gs pos="100000">
                  <a:schemeClr val="accent2"/>
                </a:gs>
              </a:gsLst>
              <a:lin ang="10800000" scaled="1"/>
            </a:gradFill>
            <a:ln>
              <a:noFill/>
            </a:ln>
            <a:extLst/>
          </p:spPr>
          <p:txBody>
            <a:bodyPr wrap="square"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grpSp>
      <p:sp>
        <p:nvSpPr>
          <p:cNvPr id="11" name="MH_Others_3"/>
          <p:cNvSpPr/>
          <p:nvPr>
            <p:custDataLst>
              <p:tags r:id="rId2"/>
            </p:custDataLst>
          </p:nvPr>
        </p:nvSpPr>
        <p:spPr>
          <a:xfrm>
            <a:off x="627661" y="1209657"/>
            <a:ext cx="3373798" cy="18340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MH_Others_4"/>
          <p:cNvSpPr/>
          <p:nvPr>
            <p:custDataLst>
              <p:tags r:id="rId3"/>
            </p:custDataLst>
          </p:nvPr>
        </p:nvSpPr>
        <p:spPr>
          <a:xfrm>
            <a:off x="2383044" y="1448847"/>
            <a:ext cx="1618416" cy="10167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右箭头 12"/>
          <p:cNvSpPr/>
          <p:nvPr/>
        </p:nvSpPr>
        <p:spPr>
          <a:xfrm>
            <a:off x="1076775" y="2199825"/>
            <a:ext cx="339485" cy="367849"/>
          </a:xfrm>
          <a:prstGeom prst="rightArrow">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619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3600" dirty="0">
                <a:solidFill>
                  <a:srgbClr val="FF0000"/>
                </a:solidFill>
                <a:latin typeface="微软雅黑" panose="020B0503020204020204" pitchFamily="34" charset="-122"/>
                <a:ea typeface="微软雅黑" panose="020B0503020204020204" pitchFamily="34" charset="-122"/>
              </a:rPr>
              <a:t>数组和指针</a:t>
            </a:r>
            <a:endParaRPr lang="zh-CN" altLang="en-US" dirty="0"/>
          </a:p>
        </p:txBody>
      </p:sp>
      <p:sp>
        <p:nvSpPr>
          <p:cNvPr id="3" name="内容占位符 2"/>
          <p:cNvSpPr>
            <a:spLocks noGrp="1"/>
          </p:cNvSpPr>
          <p:nvPr>
            <p:ph idx="1"/>
          </p:nvPr>
        </p:nvSpPr>
        <p:spPr>
          <a:xfrm>
            <a:off x="590400" y="908261"/>
            <a:ext cx="11088000" cy="577317"/>
          </a:xfrm>
        </p:spPr>
        <p:txBody>
          <a:bodyPr anchor="ctr">
            <a:noAutofit/>
          </a:bodyPr>
          <a:lstStyle/>
          <a:p>
            <a:pPr>
              <a:buFont typeface="Wingdings" panose="05000000000000000000" pitchFamily="2" charset="2"/>
              <a:buChar char="n"/>
            </a:pPr>
            <a:r>
              <a:rPr lang="zh-CN" altLang="en-US" dirty="0"/>
              <a:t>数组</a:t>
            </a:r>
          </a:p>
        </p:txBody>
      </p:sp>
      <p:sp>
        <p:nvSpPr>
          <p:cNvPr id="5" name="文本框 4"/>
          <p:cNvSpPr txBox="1"/>
          <p:nvPr/>
        </p:nvSpPr>
        <p:spPr>
          <a:xfrm>
            <a:off x="985019" y="1593540"/>
            <a:ext cx="6429965" cy="1015663"/>
          </a:xfrm>
          <a:prstGeom prst="rect">
            <a:avLst/>
          </a:prstGeom>
          <a:noFill/>
        </p:spPr>
        <p:txBody>
          <a:bodyPr wrap="none" rtlCol="0">
            <a:spAutoFit/>
          </a:bodyPr>
          <a:lstStyle/>
          <a:p>
            <a:pPr marL="342900" indent="-342900">
              <a:lnSpc>
                <a:spcPct val="150000"/>
              </a:lnSpc>
              <a:buFont typeface="Wingdings" panose="05000000000000000000" pitchFamily="2" charset="2"/>
              <a:buChar char="n"/>
            </a:pPr>
            <a:r>
              <a:rPr lang="zh-CN" altLang="en-US" sz="2000" dirty="0">
                <a:latin typeface="+mn-ea"/>
                <a:ea typeface="+mn-ea"/>
              </a:rPr>
              <a:t>数组是由类型名、标识符、维数组成的复合数据类型</a:t>
            </a:r>
            <a:endParaRPr lang="en-US" altLang="zh-CN" sz="2000" dirty="0">
              <a:latin typeface="+mn-ea"/>
              <a:ea typeface="+mn-ea"/>
            </a:endParaRPr>
          </a:p>
          <a:p>
            <a:pPr marL="342900" indent="-342900">
              <a:lnSpc>
                <a:spcPct val="150000"/>
              </a:lnSpc>
              <a:buFont typeface="Wingdings" panose="05000000000000000000" pitchFamily="2" charset="2"/>
              <a:buChar char="n"/>
            </a:pPr>
            <a:r>
              <a:rPr lang="zh-CN" altLang="en-US" sz="2000" dirty="0">
                <a:latin typeface="+mn-ea"/>
                <a:ea typeface="+mn-ea"/>
              </a:rPr>
              <a:t>其目的用于存放一组具有相同性质或特征的数据</a:t>
            </a:r>
          </a:p>
        </p:txBody>
      </p:sp>
      <p:sp>
        <p:nvSpPr>
          <p:cNvPr id="6" name="矩形 5"/>
          <p:cNvSpPr/>
          <p:nvPr/>
        </p:nvSpPr>
        <p:spPr>
          <a:xfrm>
            <a:off x="2281163" y="2671987"/>
            <a:ext cx="2592288" cy="553998"/>
          </a:xfrm>
          <a:prstGeom prst="rect">
            <a:avLst/>
          </a:prstGeom>
          <a:solidFill>
            <a:schemeClr val="bg1">
              <a:lumMod val="95000"/>
            </a:schemeClr>
          </a:solidFill>
        </p:spPr>
        <p:txBody>
          <a:bodyPr wrap="square">
            <a:spAutoFit/>
          </a:bodyPr>
          <a:lstStyle/>
          <a:p>
            <a:pPr>
              <a:lnSpc>
                <a:spcPct val="150000"/>
              </a:lnSpc>
            </a:pPr>
            <a:r>
              <a:rPr lang="zh-CN" altLang="en-US" sz="2000" dirty="0">
                <a:latin typeface="+mn-ea"/>
                <a:ea typeface="+mn-ea"/>
              </a:rPr>
              <a:t>类型 变量名</a:t>
            </a:r>
            <a:r>
              <a:rPr lang="en-US" altLang="zh-CN" sz="2000" dirty="0">
                <a:latin typeface="+mn-ea"/>
                <a:ea typeface="+mn-ea"/>
              </a:rPr>
              <a:t>[</a:t>
            </a:r>
            <a:r>
              <a:rPr lang="zh-CN" altLang="en-US" sz="2000" dirty="0">
                <a:latin typeface="+mn-ea"/>
                <a:ea typeface="+mn-ea"/>
              </a:rPr>
              <a:t>维数</a:t>
            </a:r>
            <a:r>
              <a:rPr lang="en-US" altLang="zh-CN" sz="2000" dirty="0">
                <a:latin typeface="+mn-ea"/>
                <a:ea typeface="+mn-ea"/>
              </a:rPr>
              <a:t>];</a:t>
            </a:r>
          </a:p>
        </p:txBody>
      </p:sp>
      <p:sp>
        <p:nvSpPr>
          <p:cNvPr id="7" name="矩形 6"/>
          <p:cNvSpPr/>
          <p:nvPr/>
        </p:nvSpPr>
        <p:spPr>
          <a:xfrm>
            <a:off x="985019" y="2721851"/>
            <a:ext cx="1210588" cy="400110"/>
          </a:xfrm>
          <a:prstGeom prst="rect">
            <a:avLst/>
          </a:prstGeom>
        </p:spPr>
        <p:txBody>
          <a:bodyPr wrap="none">
            <a:spAutoFit/>
          </a:bodyPr>
          <a:lstStyle/>
          <a:p>
            <a:r>
              <a:rPr lang="zh-CN" altLang="en-US" sz="2000" b="1" dirty="0">
                <a:latin typeface="+mn-ea"/>
                <a:ea typeface="+mn-ea"/>
              </a:rPr>
              <a:t>定义语法</a:t>
            </a:r>
          </a:p>
        </p:txBody>
      </p:sp>
      <p:sp>
        <p:nvSpPr>
          <p:cNvPr id="9" name="矩形 8"/>
          <p:cNvSpPr/>
          <p:nvPr/>
        </p:nvSpPr>
        <p:spPr>
          <a:xfrm>
            <a:off x="1057027" y="3429794"/>
            <a:ext cx="1873250" cy="458908"/>
          </a:xfrm>
          <a:prstGeom prst="rect">
            <a:avLst/>
          </a:prstGeom>
          <a:solidFill>
            <a:schemeClr val="bg1">
              <a:lumMod val="95000"/>
            </a:schemeClr>
          </a:solidFill>
        </p:spPr>
        <p:txBody>
          <a:bodyPr wrap="square" anchor="ctr">
            <a:spAutoFit/>
          </a:bodyPr>
          <a:lstStyle/>
          <a:p>
            <a:pPr>
              <a:lnSpc>
                <a:spcPct val="150000"/>
              </a:lnSpc>
            </a:pPr>
            <a:r>
              <a:rPr lang="en-US" altLang="zh-CN" dirty="0">
                <a:latin typeface="+mn-ea"/>
                <a:ea typeface="+mn-ea"/>
              </a:rPr>
              <a:t>int values[10];</a:t>
            </a:r>
          </a:p>
        </p:txBody>
      </p:sp>
      <p:sp>
        <p:nvSpPr>
          <p:cNvPr id="10" name="矩形 9"/>
          <p:cNvSpPr/>
          <p:nvPr/>
        </p:nvSpPr>
        <p:spPr>
          <a:xfrm>
            <a:off x="3073251" y="3405332"/>
            <a:ext cx="3914332" cy="507831"/>
          </a:xfrm>
          <a:prstGeom prst="rect">
            <a:avLst/>
          </a:prstGeom>
          <a:noFill/>
        </p:spPr>
        <p:txBody>
          <a:bodyPr wrap="square" anchor="ctr">
            <a:spAutoFit/>
          </a:bodyPr>
          <a:lstStyle/>
          <a:p>
            <a:pPr>
              <a:lnSpc>
                <a:spcPct val="150000"/>
              </a:lnSpc>
            </a:pPr>
            <a:r>
              <a:rPr lang="zh-CN" altLang="en-US" dirty="0">
                <a:latin typeface="+mn-ea"/>
                <a:ea typeface="+mn-ea"/>
              </a:rPr>
              <a:t>定义用于存放</a:t>
            </a:r>
            <a:r>
              <a:rPr lang="en-US" altLang="zh-CN" dirty="0">
                <a:latin typeface="+mn-ea"/>
                <a:ea typeface="+mn-ea"/>
              </a:rPr>
              <a:t>10</a:t>
            </a:r>
            <a:r>
              <a:rPr lang="zh-CN" altLang="en-US" dirty="0">
                <a:latin typeface="+mn-ea"/>
                <a:ea typeface="+mn-ea"/>
              </a:rPr>
              <a:t>个</a:t>
            </a:r>
            <a:r>
              <a:rPr lang="en-US" altLang="zh-CN" dirty="0">
                <a:latin typeface="+mn-ea"/>
                <a:ea typeface="+mn-ea"/>
              </a:rPr>
              <a:t>int</a:t>
            </a:r>
            <a:r>
              <a:rPr lang="zh-CN" altLang="en-US" dirty="0">
                <a:latin typeface="+mn-ea"/>
                <a:ea typeface="+mn-ea"/>
              </a:rPr>
              <a:t>类型值的数组</a:t>
            </a:r>
            <a:endParaRPr lang="en-US" altLang="zh-CN" dirty="0">
              <a:latin typeface="+mn-ea"/>
              <a:ea typeface="+mn-ea"/>
            </a:endParaRPr>
          </a:p>
        </p:txBody>
      </p:sp>
      <p:sp>
        <p:nvSpPr>
          <p:cNvPr id="11" name="矩形 10"/>
          <p:cNvSpPr/>
          <p:nvPr/>
        </p:nvSpPr>
        <p:spPr>
          <a:xfrm>
            <a:off x="985019" y="4005858"/>
            <a:ext cx="954107" cy="400110"/>
          </a:xfrm>
          <a:prstGeom prst="rect">
            <a:avLst/>
          </a:prstGeom>
        </p:spPr>
        <p:txBody>
          <a:bodyPr wrap="none">
            <a:spAutoFit/>
          </a:bodyPr>
          <a:lstStyle/>
          <a:p>
            <a:r>
              <a:rPr lang="zh-CN" altLang="en-US" sz="2000" b="1" dirty="0">
                <a:latin typeface="+mn-ea"/>
                <a:ea typeface="+mn-ea"/>
              </a:rPr>
              <a:t>初始化</a:t>
            </a:r>
          </a:p>
        </p:txBody>
      </p:sp>
      <p:sp>
        <p:nvSpPr>
          <p:cNvPr id="12" name="矩形 11"/>
          <p:cNvSpPr/>
          <p:nvPr/>
        </p:nvSpPr>
        <p:spPr>
          <a:xfrm>
            <a:off x="1057027" y="4498663"/>
            <a:ext cx="2808312" cy="507831"/>
          </a:xfrm>
          <a:prstGeom prst="rect">
            <a:avLst/>
          </a:prstGeom>
          <a:solidFill>
            <a:schemeClr val="bg1">
              <a:lumMod val="95000"/>
            </a:schemeClr>
          </a:solidFill>
        </p:spPr>
        <p:txBody>
          <a:bodyPr wrap="square" anchor="ctr">
            <a:spAutoFit/>
          </a:bodyPr>
          <a:lstStyle/>
          <a:p>
            <a:pPr>
              <a:lnSpc>
                <a:spcPct val="150000"/>
              </a:lnSpc>
            </a:pPr>
            <a:r>
              <a:rPr lang="en-US" altLang="zh-CN" dirty="0">
                <a:latin typeface="+mn-ea"/>
                <a:ea typeface="+mn-ea"/>
              </a:rPr>
              <a:t>int values[3] = {1, 2, 3};</a:t>
            </a:r>
          </a:p>
        </p:txBody>
      </p:sp>
      <p:sp>
        <p:nvSpPr>
          <p:cNvPr id="13" name="矩形 12"/>
          <p:cNvSpPr/>
          <p:nvPr/>
        </p:nvSpPr>
        <p:spPr>
          <a:xfrm>
            <a:off x="3865339" y="4523124"/>
            <a:ext cx="3914332" cy="507831"/>
          </a:xfrm>
          <a:prstGeom prst="rect">
            <a:avLst/>
          </a:prstGeom>
          <a:noFill/>
        </p:spPr>
        <p:txBody>
          <a:bodyPr wrap="square" anchor="ctr">
            <a:spAutoFit/>
          </a:bodyPr>
          <a:lstStyle/>
          <a:p>
            <a:pPr>
              <a:lnSpc>
                <a:spcPct val="150000"/>
              </a:lnSpc>
            </a:pPr>
            <a:r>
              <a:rPr lang="zh-CN" altLang="en-US" dirty="0">
                <a:latin typeface="+mn-ea"/>
                <a:ea typeface="+mn-ea"/>
              </a:rPr>
              <a:t>显式初始化数组成员</a:t>
            </a:r>
            <a:endParaRPr lang="en-US" altLang="zh-CN" dirty="0">
              <a:latin typeface="+mn-ea"/>
              <a:ea typeface="+mn-ea"/>
            </a:endParaRPr>
          </a:p>
        </p:txBody>
      </p:sp>
      <p:sp>
        <p:nvSpPr>
          <p:cNvPr id="14" name="矩形 13"/>
          <p:cNvSpPr/>
          <p:nvPr/>
        </p:nvSpPr>
        <p:spPr>
          <a:xfrm>
            <a:off x="1000323" y="5090256"/>
            <a:ext cx="7833568" cy="507831"/>
          </a:xfrm>
          <a:prstGeom prst="rect">
            <a:avLst/>
          </a:prstGeom>
          <a:noFill/>
        </p:spPr>
        <p:txBody>
          <a:bodyPr wrap="square" anchor="ctr">
            <a:spAutoFit/>
          </a:bodyPr>
          <a:lstStyle/>
          <a:p>
            <a:pPr>
              <a:lnSpc>
                <a:spcPct val="150000"/>
              </a:lnSpc>
            </a:pPr>
            <a:r>
              <a:rPr lang="zh-CN" altLang="en-US" dirty="0">
                <a:latin typeface="+mn-ea"/>
                <a:ea typeface="+mn-ea"/>
              </a:rPr>
              <a:t>当没有在定义数组时显式初始化数组，则数组元素会像普通变量一样初始化</a:t>
            </a:r>
            <a:endParaRPr lang="en-US" altLang="zh-CN" dirty="0">
              <a:latin typeface="+mn-ea"/>
              <a:ea typeface="+mn-ea"/>
            </a:endParaRPr>
          </a:p>
        </p:txBody>
      </p:sp>
    </p:spTree>
    <p:extLst>
      <p:ext uri="{BB962C8B-B14F-4D97-AF65-F5344CB8AC3E}">
        <p14:creationId xmlns:p14="http://schemas.microsoft.com/office/powerpoint/2010/main" val="4175008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3600" dirty="0">
                <a:solidFill>
                  <a:srgbClr val="FF0000"/>
                </a:solidFill>
                <a:latin typeface="微软雅黑" panose="020B0503020204020204" pitchFamily="34" charset="-122"/>
                <a:ea typeface="微软雅黑" panose="020B0503020204020204" pitchFamily="34" charset="-122"/>
              </a:rPr>
              <a:t>数组和指针</a:t>
            </a:r>
            <a:endParaRPr lang="zh-CN" altLang="en-US" dirty="0"/>
          </a:p>
        </p:txBody>
      </p:sp>
      <p:sp>
        <p:nvSpPr>
          <p:cNvPr id="3" name="内容占位符 2"/>
          <p:cNvSpPr>
            <a:spLocks noGrp="1"/>
          </p:cNvSpPr>
          <p:nvPr>
            <p:ph idx="1"/>
          </p:nvPr>
        </p:nvSpPr>
        <p:spPr>
          <a:xfrm>
            <a:off x="590400" y="908261"/>
            <a:ext cx="11088000" cy="577317"/>
          </a:xfrm>
        </p:spPr>
        <p:txBody>
          <a:bodyPr anchor="ctr">
            <a:noAutofit/>
          </a:bodyPr>
          <a:lstStyle/>
          <a:p>
            <a:pPr>
              <a:buFont typeface="Wingdings" panose="05000000000000000000" pitchFamily="2" charset="2"/>
              <a:buChar char="n"/>
            </a:pPr>
            <a:r>
              <a:rPr lang="zh-CN" altLang="en-US" dirty="0"/>
              <a:t>数组访问</a:t>
            </a:r>
          </a:p>
        </p:txBody>
      </p:sp>
      <p:sp>
        <p:nvSpPr>
          <p:cNvPr id="5" name="文本框 4"/>
          <p:cNvSpPr txBox="1"/>
          <p:nvPr/>
        </p:nvSpPr>
        <p:spPr>
          <a:xfrm>
            <a:off x="985019" y="1413570"/>
            <a:ext cx="10150536" cy="1323439"/>
          </a:xfrm>
          <a:prstGeom prst="rect">
            <a:avLst/>
          </a:prstGeom>
          <a:noFill/>
        </p:spPr>
        <p:txBody>
          <a:bodyPr wrap="none" rtlCol="0" anchor="ctr">
            <a:spAutoFit/>
          </a:bodyPr>
          <a:lstStyle/>
          <a:p>
            <a:pPr marL="342900" indent="-342900">
              <a:lnSpc>
                <a:spcPct val="200000"/>
              </a:lnSpc>
              <a:buFont typeface="Wingdings" panose="05000000000000000000" pitchFamily="2" charset="2"/>
              <a:buChar char="n"/>
            </a:pPr>
            <a:r>
              <a:rPr lang="zh-CN" altLang="en-US" sz="2000" dirty="0">
                <a:latin typeface="+mn-ea"/>
                <a:ea typeface="+mn-ea"/>
              </a:rPr>
              <a:t>采用下标方式访问数组元素，下标从</a:t>
            </a:r>
            <a:r>
              <a:rPr lang="en-US" altLang="zh-CN" sz="2000" dirty="0">
                <a:latin typeface="+mn-ea"/>
                <a:ea typeface="+mn-ea"/>
              </a:rPr>
              <a:t>0</a:t>
            </a:r>
            <a:r>
              <a:rPr lang="zh-CN" altLang="en-US" sz="2000" dirty="0">
                <a:latin typeface="+mn-ea"/>
                <a:ea typeface="+mn-ea"/>
              </a:rPr>
              <a:t>开始</a:t>
            </a:r>
            <a:endParaRPr lang="en-US" altLang="zh-CN" sz="2000" dirty="0">
              <a:latin typeface="+mn-ea"/>
              <a:ea typeface="+mn-ea"/>
            </a:endParaRPr>
          </a:p>
          <a:p>
            <a:pPr marL="342900" indent="-342900">
              <a:lnSpc>
                <a:spcPct val="200000"/>
              </a:lnSpc>
              <a:buFont typeface="Wingdings" panose="05000000000000000000" pitchFamily="2" charset="2"/>
              <a:buChar char="n"/>
            </a:pPr>
            <a:r>
              <a:rPr lang="zh-CN" altLang="en-US" sz="2000" dirty="0">
                <a:latin typeface="+mn-ea"/>
                <a:ea typeface="+mn-ea"/>
              </a:rPr>
              <a:t>下标取值不能大于等于数组元素个数，例如元素个数为</a:t>
            </a:r>
            <a:r>
              <a:rPr lang="en-US" altLang="zh-CN" sz="2000" dirty="0">
                <a:latin typeface="+mn-ea"/>
                <a:ea typeface="+mn-ea"/>
              </a:rPr>
              <a:t>3</a:t>
            </a:r>
            <a:r>
              <a:rPr lang="zh-CN" altLang="en-US" sz="2000" dirty="0">
                <a:latin typeface="+mn-ea"/>
                <a:ea typeface="+mn-ea"/>
              </a:rPr>
              <a:t>的数组其下标有效范围为</a:t>
            </a:r>
            <a:r>
              <a:rPr lang="en-US" altLang="zh-CN" sz="2000" dirty="0">
                <a:latin typeface="+mn-ea"/>
                <a:ea typeface="+mn-ea"/>
              </a:rPr>
              <a:t>0~2</a:t>
            </a:r>
            <a:endParaRPr lang="zh-CN" altLang="en-US" sz="2000" dirty="0">
              <a:latin typeface="+mn-ea"/>
              <a:ea typeface="+mn-ea"/>
            </a:endParaRPr>
          </a:p>
        </p:txBody>
      </p:sp>
      <p:sp>
        <p:nvSpPr>
          <p:cNvPr id="12" name="矩形 11"/>
          <p:cNvSpPr/>
          <p:nvPr/>
        </p:nvSpPr>
        <p:spPr>
          <a:xfrm>
            <a:off x="1489075" y="2915138"/>
            <a:ext cx="2808312" cy="1338828"/>
          </a:xfrm>
          <a:prstGeom prst="rect">
            <a:avLst/>
          </a:prstGeom>
          <a:solidFill>
            <a:schemeClr val="bg1">
              <a:lumMod val="95000"/>
            </a:schemeClr>
          </a:solidFill>
        </p:spPr>
        <p:txBody>
          <a:bodyPr wrap="square" anchor="ctr">
            <a:spAutoFit/>
          </a:bodyPr>
          <a:lstStyle/>
          <a:p>
            <a:pPr>
              <a:lnSpc>
                <a:spcPct val="150000"/>
              </a:lnSpc>
            </a:pPr>
            <a:r>
              <a:rPr lang="en-US" altLang="zh-CN" dirty="0">
                <a:latin typeface="+mn-ea"/>
                <a:ea typeface="+mn-ea"/>
              </a:rPr>
              <a:t>int values[3] = {1, 2, 3};</a:t>
            </a:r>
          </a:p>
          <a:p>
            <a:pPr>
              <a:lnSpc>
                <a:spcPct val="150000"/>
              </a:lnSpc>
            </a:pPr>
            <a:r>
              <a:rPr lang="en-US" altLang="zh-CN" dirty="0">
                <a:latin typeface="+mn-ea"/>
                <a:ea typeface="+mn-ea"/>
              </a:rPr>
              <a:t>std::cout &lt;&lt; values[0];</a:t>
            </a:r>
          </a:p>
          <a:p>
            <a:pPr>
              <a:lnSpc>
                <a:spcPct val="150000"/>
              </a:lnSpc>
            </a:pPr>
            <a:r>
              <a:rPr lang="en-US" altLang="zh-CN" dirty="0">
                <a:latin typeface="+mn-ea"/>
                <a:ea typeface="+mn-ea"/>
              </a:rPr>
              <a:t>values[1] = 5;</a:t>
            </a:r>
          </a:p>
        </p:txBody>
      </p:sp>
      <p:sp>
        <p:nvSpPr>
          <p:cNvPr id="13" name="矩形 12"/>
          <p:cNvSpPr/>
          <p:nvPr/>
        </p:nvSpPr>
        <p:spPr>
          <a:xfrm>
            <a:off x="4657427" y="3386508"/>
            <a:ext cx="4248472" cy="507831"/>
          </a:xfrm>
          <a:prstGeom prst="rect">
            <a:avLst/>
          </a:prstGeom>
          <a:noFill/>
        </p:spPr>
        <p:txBody>
          <a:bodyPr wrap="square" anchor="ctr">
            <a:spAutoFit/>
          </a:bodyPr>
          <a:lstStyle/>
          <a:p>
            <a:pPr>
              <a:lnSpc>
                <a:spcPct val="150000"/>
              </a:lnSpc>
            </a:pPr>
            <a:r>
              <a:rPr lang="zh-CN" altLang="en-US" dirty="0">
                <a:latin typeface="+mn-ea"/>
                <a:ea typeface="+mn-ea"/>
              </a:rPr>
              <a:t>通过下标访问数组的第</a:t>
            </a:r>
            <a:r>
              <a:rPr lang="en-US" altLang="zh-CN" dirty="0">
                <a:latin typeface="+mn-ea"/>
                <a:ea typeface="+mn-ea"/>
              </a:rPr>
              <a:t>1</a:t>
            </a:r>
            <a:r>
              <a:rPr lang="zh-CN" altLang="en-US" dirty="0">
                <a:latin typeface="+mn-ea"/>
                <a:ea typeface="+mn-ea"/>
              </a:rPr>
              <a:t>个元素</a:t>
            </a:r>
            <a:endParaRPr lang="en-US" altLang="zh-CN" dirty="0">
              <a:latin typeface="+mn-ea"/>
              <a:ea typeface="+mn-ea"/>
            </a:endParaRPr>
          </a:p>
        </p:txBody>
      </p:sp>
      <p:sp>
        <p:nvSpPr>
          <p:cNvPr id="14" name="矩形 13"/>
          <p:cNvSpPr/>
          <p:nvPr/>
        </p:nvSpPr>
        <p:spPr>
          <a:xfrm>
            <a:off x="4657427" y="3786059"/>
            <a:ext cx="3708412" cy="507831"/>
          </a:xfrm>
          <a:prstGeom prst="rect">
            <a:avLst/>
          </a:prstGeom>
          <a:noFill/>
        </p:spPr>
        <p:txBody>
          <a:bodyPr wrap="square" anchor="ctr">
            <a:spAutoFit/>
          </a:bodyPr>
          <a:lstStyle/>
          <a:p>
            <a:pPr>
              <a:lnSpc>
                <a:spcPct val="150000"/>
              </a:lnSpc>
            </a:pPr>
            <a:r>
              <a:rPr lang="zh-CN" altLang="en-US" dirty="0">
                <a:latin typeface="+mn-ea"/>
                <a:ea typeface="+mn-ea"/>
              </a:rPr>
              <a:t>通过下标修改数组中某个元素的值</a:t>
            </a:r>
            <a:endParaRPr lang="en-US" altLang="zh-CN" dirty="0">
              <a:latin typeface="+mn-ea"/>
              <a:ea typeface="+mn-ea"/>
            </a:endParaRPr>
          </a:p>
        </p:txBody>
      </p:sp>
      <p:sp>
        <p:nvSpPr>
          <p:cNvPr id="4" name="矩形 3"/>
          <p:cNvSpPr/>
          <p:nvPr/>
        </p:nvSpPr>
        <p:spPr bwMode="auto">
          <a:xfrm>
            <a:off x="2929235" y="3460404"/>
            <a:ext cx="1152128" cy="360040"/>
          </a:xfrm>
          <a:prstGeom prst="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15" name="直接连接符 14"/>
          <p:cNvCxnSpPr>
            <a:stCxn id="4" idx="3"/>
            <a:endCxn id="13" idx="1"/>
          </p:cNvCxnSpPr>
          <p:nvPr/>
        </p:nvCxnSpPr>
        <p:spPr bwMode="auto">
          <a:xfrm>
            <a:off x="4081363" y="3640424"/>
            <a:ext cx="576064" cy="0"/>
          </a:xfrm>
          <a:prstGeom prst="line">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矩形 16"/>
          <p:cNvSpPr/>
          <p:nvPr/>
        </p:nvSpPr>
        <p:spPr bwMode="auto">
          <a:xfrm>
            <a:off x="1489075" y="3859954"/>
            <a:ext cx="1656184" cy="360040"/>
          </a:xfrm>
          <a:prstGeom prst="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18" name="直接连接符 17"/>
          <p:cNvCxnSpPr>
            <a:stCxn id="17" idx="3"/>
            <a:endCxn id="14" idx="1"/>
          </p:cNvCxnSpPr>
          <p:nvPr/>
        </p:nvCxnSpPr>
        <p:spPr bwMode="auto">
          <a:xfrm>
            <a:off x="3145259" y="4039974"/>
            <a:ext cx="1512168" cy="1"/>
          </a:xfrm>
          <a:prstGeom prst="line">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矩形 20"/>
          <p:cNvSpPr/>
          <p:nvPr/>
        </p:nvSpPr>
        <p:spPr>
          <a:xfrm>
            <a:off x="1417067" y="4554508"/>
            <a:ext cx="9718488" cy="923330"/>
          </a:xfrm>
          <a:prstGeom prst="rect">
            <a:avLst/>
          </a:prstGeom>
          <a:noFill/>
        </p:spPr>
        <p:txBody>
          <a:bodyPr wrap="square" anchor="ctr">
            <a:spAutoFit/>
          </a:bodyPr>
          <a:lstStyle/>
          <a:p>
            <a:pPr>
              <a:lnSpc>
                <a:spcPct val="150000"/>
              </a:lnSpc>
            </a:pPr>
            <a:r>
              <a:rPr lang="zh-CN" altLang="en-US" dirty="0">
                <a:latin typeface="+mn-ea"/>
                <a:ea typeface="+mn-ea"/>
              </a:rPr>
              <a:t>通过下标访问数组元素时，下标访问操作符</a:t>
            </a:r>
            <a:r>
              <a:rPr lang="en-US" altLang="zh-CN" dirty="0">
                <a:solidFill>
                  <a:srgbClr val="0000FF"/>
                </a:solidFill>
                <a:latin typeface="+mn-ea"/>
                <a:ea typeface="+mn-ea"/>
              </a:rPr>
              <a:t>[]</a:t>
            </a:r>
            <a:r>
              <a:rPr lang="zh-CN" altLang="en-US" dirty="0">
                <a:latin typeface="+mn-ea"/>
                <a:ea typeface="+mn-ea"/>
              </a:rPr>
              <a:t>并不会对下标的有效范围进行验证，而是需要使用者来保证下标在有效范围之内</a:t>
            </a:r>
            <a:endParaRPr lang="en-US" altLang="zh-CN" dirty="0">
              <a:latin typeface="+mn-ea"/>
              <a:ea typeface="+mn-ea"/>
            </a:endParaRPr>
          </a:p>
        </p:txBody>
      </p:sp>
    </p:spTree>
    <p:extLst>
      <p:ext uri="{BB962C8B-B14F-4D97-AF65-F5344CB8AC3E}">
        <p14:creationId xmlns:p14="http://schemas.microsoft.com/office/powerpoint/2010/main" val="1268450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3600" dirty="0">
                <a:solidFill>
                  <a:srgbClr val="FF0000"/>
                </a:solidFill>
                <a:latin typeface="微软雅黑" panose="020B0503020204020204" pitchFamily="34" charset="-122"/>
                <a:ea typeface="微软雅黑" panose="020B0503020204020204" pitchFamily="34" charset="-122"/>
              </a:rPr>
              <a:t>数组和指针</a:t>
            </a:r>
            <a:endParaRPr lang="zh-CN" altLang="en-US" dirty="0"/>
          </a:p>
        </p:txBody>
      </p:sp>
      <p:sp>
        <p:nvSpPr>
          <p:cNvPr id="3" name="内容占位符 2"/>
          <p:cNvSpPr>
            <a:spLocks noGrp="1"/>
          </p:cNvSpPr>
          <p:nvPr>
            <p:ph idx="1"/>
          </p:nvPr>
        </p:nvSpPr>
        <p:spPr>
          <a:xfrm>
            <a:off x="590400" y="908261"/>
            <a:ext cx="11088000" cy="577317"/>
          </a:xfrm>
        </p:spPr>
        <p:txBody>
          <a:bodyPr anchor="ctr">
            <a:noAutofit/>
          </a:bodyPr>
          <a:lstStyle/>
          <a:p>
            <a:pPr>
              <a:buFont typeface="Wingdings" panose="05000000000000000000" pitchFamily="2" charset="2"/>
              <a:buChar char="n"/>
            </a:pPr>
            <a:r>
              <a:rPr lang="zh-CN" altLang="en-US" dirty="0"/>
              <a:t>数组和指针</a:t>
            </a:r>
          </a:p>
        </p:txBody>
      </p:sp>
      <p:sp>
        <p:nvSpPr>
          <p:cNvPr id="5" name="文本框 4"/>
          <p:cNvSpPr txBox="1"/>
          <p:nvPr/>
        </p:nvSpPr>
        <p:spPr>
          <a:xfrm>
            <a:off x="1076605" y="1456842"/>
            <a:ext cx="5057795" cy="1015663"/>
          </a:xfrm>
          <a:prstGeom prst="rect">
            <a:avLst/>
          </a:prstGeom>
          <a:noFill/>
        </p:spPr>
        <p:txBody>
          <a:bodyPr wrap="none" rtlCol="0" anchor="ctr">
            <a:spAutoFit/>
          </a:bodyPr>
          <a:lstStyle/>
          <a:p>
            <a:pPr>
              <a:lnSpc>
                <a:spcPct val="150000"/>
              </a:lnSpc>
            </a:pPr>
            <a:r>
              <a:rPr lang="zh-CN" altLang="en-US" sz="2000" dirty="0">
                <a:latin typeface="+mn-ea"/>
                <a:ea typeface="+mn-ea"/>
              </a:rPr>
              <a:t>使用数组时，编译器一般会将其转换为指针</a:t>
            </a:r>
            <a:endParaRPr lang="en-US" altLang="zh-CN" sz="2000" dirty="0">
              <a:latin typeface="+mn-ea"/>
              <a:ea typeface="+mn-ea"/>
            </a:endParaRPr>
          </a:p>
          <a:p>
            <a:pPr>
              <a:lnSpc>
                <a:spcPct val="150000"/>
              </a:lnSpc>
            </a:pPr>
            <a:r>
              <a:rPr lang="zh-CN" altLang="en-US" sz="2000" dirty="0">
                <a:latin typeface="+mn-ea"/>
                <a:ea typeface="+mn-ea"/>
              </a:rPr>
              <a:t>使用取地址符</a:t>
            </a:r>
            <a:r>
              <a:rPr lang="en-US" altLang="zh-CN" sz="2000" dirty="0">
                <a:solidFill>
                  <a:srgbClr val="00B0F0"/>
                </a:solidFill>
                <a:latin typeface="+mn-ea"/>
                <a:ea typeface="+mn-ea"/>
              </a:rPr>
              <a:t>&amp;</a:t>
            </a:r>
            <a:r>
              <a:rPr lang="zh-CN" altLang="en-US" sz="2000" dirty="0">
                <a:latin typeface="+mn-ea"/>
                <a:ea typeface="+mn-ea"/>
              </a:rPr>
              <a:t>来获取指向某个对象的指针</a:t>
            </a:r>
          </a:p>
        </p:txBody>
      </p:sp>
      <p:sp>
        <p:nvSpPr>
          <p:cNvPr id="12" name="矩形 11"/>
          <p:cNvSpPr/>
          <p:nvPr/>
        </p:nvSpPr>
        <p:spPr>
          <a:xfrm>
            <a:off x="1193234" y="2496913"/>
            <a:ext cx="2808312" cy="923330"/>
          </a:xfrm>
          <a:prstGeom prst="rect">
            <a:avLst/>
          </a:prstGeom>
          <a:solidFill>
            <a:schemeClr val="bg1">
              <a:lumMod val="95000"/>
            </a:schemeClr>
          </a:solidFill>
        </p:spPr>
        <p:txBody>
          <a:bodyPr wrap="square" anchor="ctr">
            <a:spAutoFit/>
          </a:bodyPr>
          <a:lstStyle/>
          <a:p>
            <a:pPr>
              <a:lnSpc>
                <a:spcPct val="150000"/>
              </a:lnSpc>
            </a:pPr>
            <a:r>
              <a:rPr lang="en-US" altLang="zh-CN" dirty="0">
                <a:latin typeface="+mn-ea"/>
                <a:ea typeface="+mn-ea"/>
              </a:rPr>
              <a:t>int values[3] = {1, 2, 3};</a:t>
            </a:r>
          </a:p>
          <a:p>
            <a:pPr>
              <a:lnSpc>
                <a:spcPct val="150000"/>
              </a:lnSpc>
            </a:pPr>
            <a:r>
              <a:rPr lang="en-US" altLang="zh-CN" dirty="0">
                <a:latin typeface="+mn-ea"/>
                <a:ea typeface="+mn-ea"/>
              </a:rPr>
              <a:t>int *p = &amp;values[0];</a:t>
            </a:r>
          </a:p>
        </p:txBody>
      </p:sp>
      <p:sp>
        <p:nvSpPr>
          <p:cNvPr id="14" name="矩形 13"/>
          <p:cNvSpPr/>
          <p:nvPr/>
        </p:nvSpPr>
        <p:spPr>
          <a:xfrm>
            <a:off x="4369395" y="2950199"/>
            <a:ext cx="3708412" cy="458908"/>
          </a:xfrm>
          <a:prstGeom prst="rect">
            <a:avLst/>
          </a:prstGeom>
          <a:noFill/>
        </p:spPr>
        <p:txBody>
          <a:bodyPr wrap="square" anchor="ctr">
            <a:spAutoFit/>
          </a:bodyPr>
          <a:lstStyle/>
          <a:p>
            <a:pPr>
              <a:lnSpc>
                <a:spcPct val="150000"/>
              </a:lnSpc>
            </a:pPr>
            <a:r>
              <a:rPr lang="en-US" altLang="zh-CN" dirty="0">
                <a:latin typeface="+mn-ea"/>
                <a:ea typeface="+mn-ea"/>
              </a:rPr>
              <a:t>p</a:t>
            </a:r>
            <a:r>
              <a:rPr lang="zh-CN" altLang="en-US" dirty="0">
                <a:latin typeface="+mn-ea"/>
                <a:ea typeface="+mn-ea"/>
              </a:rPr>
              <a:t>指向</a:t>
            </a:r>
            <a:r>
              <a:rPr lang="en-US" altLang="zh-CN" dirty="0">
                <a:latin typeface="+mn-ea"/>
                <a:ea typeface="+mn-ea"/>
              </a:rPr>
              <a:t>values</a:t>
            </a:r>
            <a:r>
              <a:rPr lang="zh-CN" altLang="en-US" dirty="0">
                <a:latin typeface="+mn-ea"/>
                <a:ea typeface="+mn-ea"/>
              </a:rPr>
              <a:t>的第一个元素</a:t>
            </a:r>
            <a:endParaRPr lang="en-US" altLang="zh-CN" dirty="0">
              <a:latin typeface="+mn-ea"/>
              <a:ea typeface="+mn-ea"/>
            </a:endParaRPr>
          </a:p>
        </p:txBody>
      </p:sp>
      <p:sp>
        <p:nvSpPr>
          <p:cNvPr id="17" name="矩形 16"/>
          <p:cNvSpPr/>
          <p:nvPr/>
        </p:nvSpPr>
        <p:spPr bwMode="auto">
          <a:xfrm>
            <a:off x="1201043" y="2999633"/>
            <a:ext cx="2232248" cy="360040"/>
          </a:xfrm>
          <a:prstGeom prst="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18" name="直接连接符 17"/>
          <p:cNvCxnSpPr>
            <a:stCxn id="17" idx="3"/>
            <a:endCxn id="14" idx="1"/>
          </p:cNvCxnSpPr>
          <p:nvPr/>
        </p:nvCxnSpPr>
        <p:spPr bwMode="auto">
          <a:xfrm>
            <a:off x="3433291" y="3179653"/>
            <a:ext cx="936104" cy="0"/>
          </a:xfrm>
          <a:prstGeom prst="line">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矩形 20"/>
          <p:cNvSpPr/>
          <p:nvPr/>
        </p:nvSpPr>
        <p:spPr>
          <a:xfrm>
            <a:off x="1076605" y="3682373"/>
            <a:ext cx="9718488" cy="458908"/>
          </a:xfrm>
          <a:prstGeom prst="rect">
            <a:avLst/>
          </a:prstGeom>
          <a:noFill/>
        </p:spPr>
        <p:txBody>
          <a:bodyPr wrap="square" anchor="ctr">
            <a:spAutoFit/>
          </a:bodyPr>
          <a:lstStyle/>
          <a:p>
            <a:pPr>
              <a:lnSpc>
                <a:spcPct val="150000"/>
              </a:lnSpc>
            </a:pPr>
            <a:r>
              <a:rPr lang="zh-CN" altLang="en-US" dirty="0">
                <a:latin typeface="+mn-ea"/>
                <a:ea typeface="+mn-ea"/>
              </a:rPr>
              <a:t>使用数组名时，编译器也自动将其替换为指向数组首元素的指针</a:t>
            </a:r>
            <a:endParaRPr lang="en-US" altLang="zh-CN" dirty="0">
              <a:latin typeface="+mn-ea"/>
              <a:ea typeface="+mn-ea"/>
            </a:endParaRPr>
          </a:p>
        </p:txBody>
      </p:sp>
      <p:sp>
        <p:nvSpPr>
          <p:cNvPr id="16" name="矩形 15"/>
          <p:cNvSpPr/>
          <p:nvPr/>
        </p:nvSpPr>
        <p:spPr>
          <a:xfrm>
            <a:off x="1226759" y="4182335"/>
            <a:ext cx="2808312" cy="923330"/>
          </a:xfrm>
          <a:prstGeom prst="rect">
            <a:avLst/>
          </a:prstGeom>
          <a:solidFill>
            <a:schemeClr val="bg1">
              <a:lumMod val="95000"/>
            </a:schemeClr>
          </a:solidFill>
        </p:spPr>
        <p:txBody>
          <a:bodyPr wrap="square" anchor="ctr">
            <a:spAutoFit/>
          </a:bodyPr>
          <a:lstStyle/>
          <a:p>
            <a:pPr>
              <a:lnSpc>
                <a:spcPct val="150000"/>
              </a:lnSpc>
            </a:pPr>
            <a:r>
              <a:rPr lang="en-US" altLang="zh-CN" dirty="0">
                <a:latin typeface="+mn-ea"/>
                <a:ea typeface="+mn-ea"/>
              </a:rPr>
              <a:t>int values[3] = {1, 2, 3};</a:t>
            </a:r>
          </a:p>
          <a:p>
            <a:pPr>
              <a:lnSpc>
                <a:spcPct val="150000"/>
              </a:lnSpc>
            </a:pPr>
            <a:r>
              <a:rPr lang="en-US" altLang="zh-CN" dirty="0">
                <a:latin typeface="+mn-ea"/>
                <a:ea typeface="+mn-ea"/>
              </a:rPr>
              <a:t>int *p = values;</a:t>
            </a:r>
          </a:p>
        </p:txBody>
      </p:sp>
      <p:sp>
        <p:nvSpPr>
          <p:cNvPr id="19" name="矩形 18"/>
          <p:cNvSpPr/>
          <p:nvPr/>
        </p:nvSpPr>
        <p:spPr bwMode="auto">
          <a:xfrm>
            <a:off x="1234568" y="4685055"/>
            <a:ext cx="2232248" cy="360040"/>
          </a:xfrm>
          <a:prstGeom prst="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20" name="直接连接符 19"/>
          <p:cNvCxnSpPr>
            <a:stCxn id="19" idx="3"/>
          </p:cNvCxnSpPr>
          <p:nvPr/>
        </p:nvCxnSpPr>
        <p:spPr bwMode="auto">
          <a:xfrm>
            <a:off x="3466816" y="4865075"/>
            <a:ext cx="936104" cy="0"/>
          </a:xfrm>
          <a:prstGeom prst="line">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矩形 24"/>
          <p:cNvSpPr/>
          <p:nvPr/>
        </p:nvSpPr>
        <p:spPr>
          <a:xfrm>
            <a:off x="4402920" y="4584437"/>
            <a:ext cx="3708412" cy="458908"/>
          </a:xfrm>
          <a:prstGeom prst="rect">
            <a:avLst/>
          </a:prstGeom>
          <a:noFill/>
        </p:spPr>
        <p:txBody>
          <a:bodyPr wrap="square" anchor="ctr">
            <a:spAutoFit/>
          </a:bodyPr>
          <a:lstStyle/>
          <a:p>
            <a:pPr>
              <a:lnSpc>
                <a:spcPct val="150000"/>
              </a:lnSpc>
            </a:pPr>
            <a:r>
              <a:rPr lang="en-US" altLang="zh-CN" dirty="0">
                <a:latin typeface="+mn-ea"/>
                <a:ea typeface="+mn-ea"/>
              </a:rPr>
              <a:t>p</a:t>
            </a:r>
            <a:r>
              <a:rPr lang="zh-CN" altLang="en-US" dirty="0">
                <a:latin typeface="+mn-ea"/>
                <a:ea typeface="+mn-ea"/>
              </a:rPr>
              <a:t>指向</a:t>
            </a:r>
            <a:r>
              <a:rPr lang="en-US" altLang="zh-CN" dirty="0">
                <a:latin typeface="+mn-ea"/>
                <a:ea typeface="+mn-ea"/>
              </a:rPr>
              <a:t>values</a:t>
            </a:r>
            <a:r>
              <a:rPr lang="zh-CN" altLang="en-US" dirty="0">
                <a:latin typeface="+mn-ea"/>
                <a:ea typeface="+mn-ea"/>
              </a:rPr>
              <a:t>的第一个元素</a:t>
            </a:r>
            <a:endParaRPr lang="en-US" altLang="zh-CN" dirty="0">
              <a:latin typeface="+mn-ea"/>
              <a:ea typeface="+mn-ea"/>
            </a:endParaRPr>
          </a:p>
        </p:txBody>
      </p:sp>
    </p:spTree>
    <p:extLst>
      <p:ext uri="{BB962C8B-B14F-4D97-AF65-F5344CB8AC3E}">
        <p14:creationId xmlns:p14="http://schemas.microsoft.com/office/powerpoint/2010/main" val="2056204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3600" dirty="0">
                <a:solidFill>
                  <a:srgbClr val="FF0000"/>
                </a:solidFill>
                <a:latin typeface="微软雅黑" panose="020B0503020204020204" pitchFamily="34" charset="-122"/>
                <a:ea typeface="微软雅黑" panose="020B0503020204020204" pitchFamily="34" charset="-122"/>
              </a:rPr>
              <a:t>数组和指针</a:t>
            </a:r>
            <a:endParaRPr lang="zh-CN" altLang="en-US" dirty="0"/>
          </a:p>
        </p:txBody>
      </p:sp>
      <p:sp>
        <p:nvSpPr>
          <p:cNvPr id="3" name="内容占位符 2"/>
          <p:cNvSpPr>
            <a:spLocks noGrp="1"/>
          </p:cNvSpPr>
          <p:nvPr>
            <p:ph idx="1"/>
          </p:nvPr>
        </p:nvSpPr>
        <p:spPr>
          <a:xfrm>
            <a:off x="590400" y="908261"/>
            <a:ext cx="11088000" cy="721333"/>
          </a:xfrm>
        </p:spPr>
        <p:txBody>
          <a:bodyPr/>
          <a:lstStyle/>
          <a:p>
            <a:pPr>
              <a:buFont typeface="Wingdings" panose="05000000000000000000" pitchFamily="2" charset="2"/>
              <a:buChar char="n"/>
            </a:pPr>
            <a:r>
              <a:rPr lang="zh-CN" altLang="en-US" dirty="0"/>
              <a:t>数组和指针区别</a:t>
            </a:r>
            <a:endParaRPr lang="en-US" altLang="zh-CN" dirty="0"/>
          </a:p>
          <a:p>
            <a:endParaRPr lang="en-US" altLang="zh-CN" dirty="0"/>
          </a:p>
          <a:p>
            <a:endParaRPr lang="zh-CN" altLang="en-US" dirty="0"/>
          </a:p>
        </p:txBody>
      </p:sp>
      <p:sp>
        <p:nvSpPr>
          <p:cNvPr id="4" name="矩形 3"/>
          <p:cNvSpPr/>
          <p:nvPr/>
        </p:nvSpPr>
        <p:spPr>
          <a:xfrm>
            <a:off x="1057027" y="1388073"/>
            <a:ext cx="4032448" cy="474297"/>
          </a:xfrm>
          <a:prstGeom prst="rect">
            <a:avLst/>
          </a:prstGeom>
        </p:spPr>
        <p:txBody>
          <a:bodyPr wrap="square">
            <a:spAutoFit/>
          </a:bodyPr>
          <a:lstStyle/>
          <a:p>
            <a:pPr>
              <a:lnSpc>
                <a:spcPts val="3440"/>
              </a:lnSpc>
            </a:pPr>
            <a:r>
              <a:rPr lang="zh-CN" altLang="en-US" b="1" dirty="0">
                <a:latin typeface="Microsoft YaHei" panose="020B0503020204020204" pitchFamily="34" charset="-122"/>
                <a:ea typeface="Microsoft YaHei" panose="020B0503020204020204" pitchFamily="34" charset="-122"/>
              </a:rPr>
              <a:t>数组和指针均可用于对元素进行访问</a:t>
            </a:r>
            <a:endParaRPr lang="en-US" altLang="zh-CN" b="1" dirty="0">
              <a:latin typeface="Microsoft YaHei" panose="020B0503020204020204" pitchFamily="34" charset="-122"/>
              <a:ea typeface="Microsoft YaHei" panose="020B0503020204020204" pitchFamily="34" charset="-122"/>
            </a:endParaRPr>
          </a:p>
        </p:txBody>
      </p:sp>
      <p:sp>
        <p:nvSpPr>
          <p:cNvPr id="7" name="矩形 6"/>
          <p:cNvSpPr/>
          <p:nvPr/>
        </p:nvSpPr>
        <p:spPr>
          <a:xfrm>
            <a:off x="1131176" y="1918153"/>
            <a:ext cx="3884149" cy="1754326"/>
          </a:xfrm>
          <a:prstGeom prst="rect">
            <a:avLst/>
          </a:prstGeom>
          <a:solidFill>
            <a:schemeClr val="bg1">
              <a:lumMod val="95000"/>
            </a:schemeClr>
          </a:solidFill>
        </p:spPr>
        <p:txBody>
          <a:bodyPr wrap="square" anchor="ctr">
            <a:spAutoFit/>
          </a:bodyPr>
          <a:lstStyle/>
          <a:p>
            <a:r>
              <a:rPr lang="fr-FR" altLang="zh-CN" dirty="0"/>
              <a:t>int values[3] = {1, 2, 3};</a:t>
            </a:r>
          </a:p>
          <a:p>
            <a:r>
              <a:rPr lang="fr-FR" altLang="zh-CN" dirty="0"/>
              <a:t>int *p = values;</a:t>
            </a:r>
          </a:p>
          <a:p>
            <a:r>
              <a:rPr lang="fr-FR" altLang="zh-CN" dirty="0">
                <a:solidFill>
                  <a:srgbClr val="0000FF"/>
                </a:solidFill>
              </a:rPr>
              <a:t>values[0] = 2;</a:t>
            </a:r>
          </a:p>
          <a:p>
            <a:r>
              <a:rPr lang="fr-FR" altLang="zh-CN" dirty="0">
                <a:solidFill>
                  <a:srgbClr val="0000FF"/>
                </a:solidFill>
              </a:rPr>
              <a:t>p[1] = 3;</a:t>
            </a:r>
          </a:p>
          <a:p>
            <a:r>
              <a:rPr lang="fr-FR" altLang="zh-CN" dirty="0"/>
              <a:t>std::cout &lt;&lt; "values : " &lt;&lt; values[0]</a:t>
            </a:r>
          </a:p>
          <a:p>
            <a:r>
              <a:rPr lang="fr-FR" altLang="zh-CN" dirty="0"/>
              <a:t>    &lt;&lt; " " &lt;&lt; values[1] &lt;&lt; " " &lt;&lt; values[2];</a:t>
            </a:r>
          </a:p>
        </p:txBody>
      </p:sp>
      <p:grpSp>
        <p:nvGrpSpPr>
          <p:cNvPr id="8" name="组合 7"/>
          <p:cNvGrpSpPr/>
          <p:nvPr/>
        </p:nvGrpSpPr>
        <p:grpSpPr>
          <a:xfrm>
            <a:off x="5377507" y="2192482"/>
            <a:ext cx="2940598" cy="942441"/>
            <a:chOff x="1212773" y="4510862"/>
            <a:chExt cx="2940598" cy="942441"/>
          </a:xfrm>
        </p:grpSpPr>
        <p:sp>
          <p:nvSpPr>
            <p:cNvPr id="9" name="矩形 8"/>
            <p:cNvSpPr/>
            <p:nvPr/>
          </p:nvSpPr>
          <p:spPr>
            <a:xfrm>
              <a:off x="1212773" y="4945472"/>
              <a:ext cx="2940598" cy="507831"/>
            </a:xfrm>
            <a:prstGeom prst="rect">
              <a:avLst/>
            </a:prstGeom>
            <a:solidFill>
              <a:schemeClr val="bg1">
                <a:lumMod val="95000"/>
              </a:schemeClr>
            </a:solidFill>
          </p:spPr>
          <p:txBody>
            <a:bodyPr wrap="square">
              <a:spAutoFit/>
            </a:bodyPr>
            <a:lstStyle/>
            <a:p>
              <a:pPr algn="ctr">
                <a:lnSpc>
                  <a:spcPct val="150000"/>
                </a:lnSpc>
              </a:pPr>
              <a:r>
                <a:rPr lang="en-US" altLang="zh-CN" dirty="0">
                  <a:latin typeface="+mn-ea"/>
                  <a:ea typeface="+mn-ea"/>
                </a:rPr>
                <a:t>values : </a:t>
              </a:r>
              <a:r>
                <a:rPr lang="en-US" altLang="zh-CN" dirty="0">
                  <a:solidFill>
                    <a:srgbClr val="0000FF"/>
                  </a:solidFill>
                  <a:latin typeface="+mn-ea"/>
                  <a:ea typeface="+mn-ea"/>
                </a:rPr>
                <a:t>2 3</a:t>
              </a:r>
              <a:r>
                <a:rPr lang="en-US" altLang="zh-CN" dirty="0">
                  <a:latin typeface="+mn-ea"/>
                  <a:ea typeface="+mn-ea"/>
                </a:rPr>
                <a:t> 3</a:t>
              </a:r>
            </a:p>
          </p:txBody>
        </p:sp>
        <p:sp>
          <p:nvSpPr>
            <p:cNvPr id="10" name="圆角矩形 9"/>
            <p:cNvSpPr/>
            <p:nvPr/>
          </p:nvSpPr>
          <p:spPr bwMode="auto">
            <a:xfrm>
              <a:off x="1221749" y="4510862"/>
              <a:ext cx="2924852" cy="434610"/>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b="1" dirty="0">
                  <a:solidFill>
                    <a:schemeClr val="bg1"/>
                  </a:solidFill>
                  <a:latin typeface="+mn-ea"/>
                  <a:ea typeface="+mn-ea"/>
                  <a:cs typeface="宋体" charset="-122"/>
                </a:rPr>
                <a:t>输出</a:t>
              </a:r>
              <a:endParaRPr kumimoji="1" lang="zh-CN" altLang="en-US" b="1" i="0" u="none" strike="noStrike" cap="none" normalizeH="0" baseline="0" dirty="0">
                <a:ln>
                  <a:noFill/>
                </a:ln>
                <a:solidFill>
                  <a:schemeClr val="bg1"/>
                </a:solidFill>
                <a:effectLst/>
                <a:ea typeface="+mn-ea"/>
                <a:cs typeface="Calibri" panose="020F0502020204030204" pitchFamily="34" charset="0"/>
              </a:endParaRPr>
            </a:p>
          </p:txBody>
        </p:sp>
      </p:grpSp>
      <p:sp>
        <p:nvSpPr>
          <p:cNvPr id="11" name="矩形 10"/>
          <p:cNvSpPr/>
          <p:nvPr/>
        </p:nvSpPr>
        <p:spPr>
          <a:xfrm>
            <a:off x="1057027" y="3672479"/>
            <a:ext cx="3308278" cy="528350"/>
          </a:xfrm>
          <a:prstGeom prst="rect">
            <a:avLst/>
          </a:prstGeom>
        </p:spPr>
        <p:txBody>
          <a:bodyPr wrap="none">
            <a:spAutoFit/>
          </a:bodyPr>
          <a:lstStyle/>
          <a:p>
            <a:pPr>
              <a:lnSpc>
                <a:spcPts val="3440"/>
              </a:lnSpc>
            </a:pPr>
            <a:r>
              <a:rPr lang="zh-CN" altLang="en-US" b="1" dirty="0">
                <a:latin typeface="Microsoft YaHei" panose="020B0503020204020204" pitchFamily="34" charset="-122"/>
                <a:ea typeface="Microsoft YaHei" panose="020B0503020204020204" pitchFamily="34" charset="-122"/>
              </a:rPr>
              <a:t>注意 </a:t>
            </a:r>
            <a:r>
              <a:rPr lang="en-US" altLang="zh-CN" b="1" dirty="0">
                <a:latin typeface="Microsoft YaHei" panose="020B0503020204020204" pitchFamily="34" charset="-122"/>
                <a:ea typeface="Microsoft YaHei" panose="020B0503020204020204" pitchFamily="34" charset="-122"/>
              </a:rPr>
              <a:t>sizeof </a:t>
            </a:r>
            <a:r>
              <a:rPr lang="zh-CN" altLang="en-US" b="1" dirty="0">
                <a:latin typeface="Microsoft YaHei" panose="020B0503020204020204" pitchFamily="34" charset="-122"/>
                <a:ea typeface="Microsoft YaHei" panose="020B0503020204020204" pitchFamily="34" charset="-122"/>
              </a:rPr>
              <a:t>指针和数组的差异</a:t>
            </a:r>
            <a:endParaRPr lang="en-US" altLang="zh-CN" b="1" dirty="0">
              <a:latin typeface="Microsoft YaHei" panose="020B0503020204020204" pitchFamily="34" charset="-122"/>
              <a:ea typeface="Microsoft YaHei" panose="020B0503020204020204" pitchFamily="34" charset="-122"/>
            </a:endParaRPr>
          </a:p>
        </p:txBody>
      </p:sp>
      <p:sp>
        <p:nvSpPr>
          <p:cNvPr id="12" name="矩形 11"/>
          <p:cNvSpPr/>
          <p:nvPr/>
        </p:nvSpPr>
        <p:spPr>
          <a:xfrm>
            <a:off x="1057027" y="5560176"/>
            <a:ext cx="5194692" cy="879087"/>
          </a:xfrm>
          <a:prstGeom prst="rect">
            <a:avLst/>
          </a:prstGeom>
        </p:spPr>
        <p:txBody>
          <a:bodyPr wrap="none">
            <a:spAutoFit/>
          </a:bodyPr>
          <a:lstStyle/>
          <a:p>
            <a:pPr>
              <a:lnSpc>
                <a:spcPct val="150000"/>
              </a:lnSpc>
            </a:pPr>
            <a:r>
              <a:rPr lang="en-US" altLang="zh-CN" dirty="0">
                <a:latin typeface="Microsoft YaHei" panose="020B0503020204020204" pitchFamily="34" charset="-122"/>
                <a:ea typeface="Microsoft YaHei" panose="020B0503020204020204" pitchFamily="34" charset="-122"/>
              </a:rPr>
              <a:t>sizeof(values) </a:t>
            </a:r>
            <a:r>
              <a:rPr lang="zh-CN" altLang="en-US" dirty="0">
                <a:latin typeface="Microsoft YaHei" panose="020B0503020204020204" pitchFamily="34" charset="-122"/>
                <a:ea typeface="Microsoft YaHei" panose="020B0503020204020204" pitchFamily="34" charset="-122"/>
              </a:rPr>
              <a:t>计算的是整个数组在内存中的大小</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en-US" altLang="zh-CN" dirty="0">
                <a:latin typeface="Microsoft YaHei" panose="020B0503020204020204" pitchFamily="34" charset="-122"/>
                <a:ea typeface="Microsoft YaHei" panose="020B0503020204020204" pitchFamily="34" charset="-122"/>
              </a:rPr>
              <a:t>sizeof(p) </a:t>
            </a:r>
            <a:r>
              <a:rPr lang="zh-CN" altLang="en-US" dirty="0">
                <a:latin typeface="Microsoft YaHei" panose="020B0503020204020204" pitchFamily="34" charset="-122"/>
                <a:ea typeface="Microsoft YaHei" panose="020B0503020204020204" pitchFamily="34" charset="-122"/>
              </a:rPr>
              <a:t>计算的是指针类型长度大小</a:t>
            </a:r>
            <a:endParaRPr lang="zh-CN" altLang="en-US" dirty="0"/>
          </a:p>
        </p:txBody>
      </p:sp>
      <p:sp>
        <p:nvSpPr>
          <p:cNvPr id="13" name="矩形 12"/>
          <p:cNvSpPr/>
          <p:nvPr/>
        </p:nvSpPr>
        <p:spPr>
          <a:xfrm>
            <a:off x="1130339" y="4200829"/>
            <a:ext cx="6046531" cy="1200329"/>
          </a:xfrm>
          <a:prstGeom prst="rect">
            <a:avLst/>
          </a:prstGeom>
          <a:solidFill>
            <a:schemeClr val="bg1">
              <a:lumMod val="95000"/>
            </a:schemeClr>
          </a:solidFill>
        </p:spPr>
        <p:txBody>
          <a:bodyPr wrap="square" anchor="ctr">
            <a:spAutoFit/>
          </a:bodyPr>
          <a:lstStyle/>
          <a:p>
            <a:r>
              <a:rPr lang="fr-FR" altLang="zh-CN" dirty="0"/>
              <a:t>int values[3] = {1, 2, 3};</a:t>
            </a:r>
          </a:p>
          <a:p>
            <a:r>
              <a:rPr lang="fr-FR" altLang="zh-CN" dirty="0"/>
              <a:t>int *p = values;</a:t>
            </a:r>
          </a:p>
          <a:p>
            <a:r>
              <a:rPr lang="en-US" altLang="zh-CN" dirty="0"/>
              <a:t>std::cout &lt;&lt; "sizeof(values) = " &lt;&lt; sizeof(values) &lt;&lt; std::endl;</a:t>
            </a:r>
          </a:p>
          <a:p>
            <a:r>
              <a:rPr lang="en-US" altLang="zh-CN" dirty="0"/>
              <a:t>std::cout &lt;&lt; "sizeof(p) = " &lt;&lt; sizeof(p) &lt;&lt; std::endl;</a:t>
            </a:r>
          </a:p>
        </p:txBody>
      </p:sp>
      <p:grpSp>
        <p:nvGrpSpPr>
          <p:cNvPr id="14" name="组合 13"/>
          <p:cNvGrpSpPr/>
          <p:nvPr/>
        </p:nvGrpSpPr>
        <p:grpSpPr>
          <a:xfrm>
            <a:off x="7887013" y="4125371"/>
            <a:ext cx="2940598" cy="1309017"/>
            <a:chOff x="1212773" y="4510862"/>
            <a:chExt cx="2940598" cy="1309017"/>
          </a:xfrm>
        </p:grpSpPr>
        <p:sp>
          <p:nvSpPr>
            <p:cNvPr id="15" name="矩形 14"/>
            <p:cNvSpPr/>
            <p:nvPr/>
          </p:nvSpPr>
          <p:spPr>
            <a:xfrm>
              <a:off x="1212773" y="4945472"/>
              <a:ext cx="2940598" cy="874407"/>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sizeof(values) = 12</a:t>
              </a:r>
            </a:p>
            <a:p>
              <a:pPr>
                <a:lnSpc>
                  <a:spcPct val="150000"/>
                </a:lnSpc>
              </a:pPr>
              <a:r>
                <a:rPr lang="en-US" altLang="zh-CN" dirty="0">
                  <a:latin typeface="+mn-ea"/>
                  <a:ea typeface="+mn-ea"/>
                </a:rPr>
                <a:t>sizeof(p) = 8</a:t>
              </a:r>
            </a:p>
          </p:txBody>
        </p:sp>
        <p:sp>
          <p:nvSpPr>
            <p:cNvPr id="16" name="圆角矩形 15"/>
            <p:cNvSpPr/>
            <p:nvPr/>
          </p:nvSpPr>
          <p:spPr bwMode="auto">
            <a:xfrm>
              <a:off x="1221749" y="4510862"/>
              <a:ext cx="2924852" cy="434610"/>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b="1" dirty="0">
                  <a:solidFill>
                    <a:schemeClr val="bg1"/>
                  </a:solidFill>
                  <a:latin typeface="+mn-ea"/>
                  <a:ea typeface="+mn-ea"/>
                  <a:cs typeface="宋体" charset="-122"/>
                </a:rPr>
                <a:t>输出</a:t>
              </a:r>
              <a:endParaRPr kumimoji="1" lang="zh-CN" altLang="en-US" b="1" i="0" u="none" strike="noStrike" cap="none" normalizeH="0" baseline="0" dirty="0">
                <a:ln>
                  <a:noFill/>
                </a:ln>
                <a:solidFill>
                  <a:schemeClr val="bg1"/>
                </a:solidFill>
                <a:effectLst/>
                <a:ea typeface="+mn-ea"/>
                <a:cs typeface="Calibri" panose="020F0502020204030204" pitchFamily="34" charset="0"/>
              </a:endParaRPr>
            </a:p>
          </p:txBody>
        </p:sp>
      </p:grpSp>
    </p:spTree>
    <p:extLst>
      <p:ext uri="{BB962C8B-B14F-4D97-AF65-F5344CB8AC3E}">
        <p14:creationId xmlns:p14="http://schemas.microsoft.com/office/powerpoint/2010/main" val="3944843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1007796" y="1970952"/>
            <a:ext cx="10179584" cy="4195146"/>
          </a:xfrm>
        </p:spPr>
        <p:txBody>
          <a:bodyPr>
            <a:normAutofit lnSpcReduction="10000"/>
          </a:bodyPr>
          <a:lstStyle/>
          <a:p>
            <a:pPr indent="-365760">
              <a:lnSpc>
                <a:spcPct val="150000"/>
              </a:lnSpc>
              <a:buClr>
                <a:srgbClr val="C00000"/>
              </a:buClr>
              <a:buSzPct val="100000"/>
              <a:buFont typeface="Arial" panose="020B0604020202020204" pitchFamily="34" charset="0"/>
              <a:buChar char="•"/>
            </a:pPr>
            <a:r>
              <a:rPr lang="en-US" altLang="zh-CN" sz="2600" dirty="0">
                <a:solidFill>
                  <a:schemeClr val="tx1"/>
                </a:solidFill>
                <a:latin typeface="微软雅黑" panose="020B0503020204020204" pitchFamily="34" charset="-122"/>
                <a:ea typeface="微软雅黑" panose="020B0503020204020204" pitchFamily="34" charset="-122"/>
              </a:rPr>
              <a:t>C++</a:t>
            </a:r>
            <a:r>
              <a:rPr lang="zh-CN" altLang="en-US" sz="2600" dirty="0">
                <a:solidFill>
                  <a:schemeClr val="tx1"/>
                </a:solidFill>
                <a:latin typeface="微软雅黑" panose="020B0503020204020204" pitchFamily="34" charset="-122"/>
                <a:ea typeface="微软雅黑" panose="020B0503020204020204" pitchFamily="34" charset="-122"/>
              </a:rPr>
              <a:t>概述</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en-US" altLang="zh-CN" sz="2600" dirty="0">
                <a:solidFill>
                  <a:schemeClr val="tx1"/>
                </a:solidFill>
                <a:latin typeface="微软雅黑" panose="020B0503020204020204" pitchFamily="34" charset="-122"/>
                <a:ea typeface="微软雅黑" panose="020B0503020204020204" pitchFamily="34" charset="-122"/>
              </a:rPr>
              <a:t>C++</a:t>
            </a:r>
            <a:r>
              <a:rPr lang="zh-CN" altLang="en-US" sz="2600" dirty="0">
                <a:solidFill>
                  <a:schemeClr val="tx1"/>
                </a:solidFill>
                <a:latin typeface="微软雅黑" panose="020B0503020204020204" pitchFamily="34" charset="-122"/>
                <a:ea typeface="微软雅黑" panose="020B0503020204020204" pitchFamily="34" charset="-122"/>
              </a:rPr>
              <a:t>程序示例</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基本类型和变量</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数组与指针</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表达式</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流程控制语句</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函数</a:t>
            </a:r>
            <a:endParaRPr lang="en-US" altLang="zh-CN" sz="2600" dirty="0">
              <a:solidFill>
                <a:schemeClr val="tx1"/>
              </a:solidFill>
              <a:latin typeface="微软雅黑" panose="020B0503020204020204" pitchFamily="34" charset="-122"/>
              <a:ea typeface="微软雅黑" panose="020B0503020204020204" pitchFamily="34" charset="-122"/>
            </a:endParaRPr>
          </a:p>
        </p:txBody>
      </p:sp>
      <p:sp>
        <p:nvSpPr>
          <p:cNvPr id="7" name="MH_Others_2"/>
          <p:cNvSpPr txBox="1">
            <a:spLocks noChangeArrowheads="1"/>
          </p:cNvSpPr>
          <p:nvPr>
            <p:custDataLst>
              <p:tags r:id="rId1"/>
            </p:custDataLst>
          </p:nvPr>
        </p:nvSpPr>
        <p:spPr bwMode="auto">
          <a:xfrm>
            <a:off x="480963" y="585791"/>
            <a:ext cx="3541194" cy="58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801" b="1" dirty="0">
                <a:solidFill>
                  <a:schemeClr val="accent1"/>
                </a:solidFill>
                <a:latin typeface="微软雅黑" panose="020B0503020204020204" pitchFamily="34" charset="-122"/>
                <a:ea typeface="微软雅黑" panose="020B0503020204020204" pitchFamily="34" charset="-122"/>
              </a:rPr>
              <a:t>目录</a:t>
            </a:r>
          </a:p>
        </p:txBody>
      </p:sp>
      <p:grpSp>
        <p:nvGrpSpPr>
          <p:cNvPr id="8" name="Group 7"/>
          <p:cNvGrpSpPr/>
          <p:nvPr/>
        </p:nvGrpSpPr>
        <p:grpSpPr>
          <a:xfrm>
            <a:off x="0" y="2277666"/>
            <a:ext cx="12195175" cy="172310"/>
            <a:chOff x="0" y="2277666"/>
            <a:chExt cx="12195175" cy="172310"/>
          </a:xfrm>
        </p:grpSpPr>
        <p:sp>
          <p:nvSpPr>
            <p:cNvPr id="9" name="圆角矩形 7"/>
            <p:cNvSpPr>
              <a:spLocks noChangeArrowheads="1"/>
            </p:cNvSpPr>
            <p:nvPr/>
          </p:nvSpPr>
          <p:spPr bwMode="auto">
            <a:xfrm>
              <a:off x="0" y="2277666"/>
              <a:ext cx="912363" cy="172310"/>
            </a:xfrm>
            <a:prstGeom prst="rect">
              <a:avLst/>
            </a:prstGeom>
            <a:gradFill rotWithShape="0">
              <a:gsLst>
                <a:gs pos="0">
                  <a:schemeClr val="accent1"/>
                </a:gs>
                <a:gs pos="100000">
                  <a:schemeClr val="accent2"/>
                </a:gs>
              </a:gsLst>
              <a:lin ang="0"/>
            </a:gradFill>
            <a:ln>
              <a:noFill/>
            </a:ln>
            <a:extLst/>
          </p:spPr>
          <p:txBody>
            <a:bodyPr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sp>
          <p:nvSpPr>
            <p:cNvPr id="10" name="圆角矩形 7"/>
            <p:cNvSpPr>
              <a:spLocks noChangeArrowheads="1"/>
            </p:cNvSpPr>
            <p:nvPr/>
          </p:nvSpPr>
          <p:spPr bwMode="auto">
            <a:xfrm>
              <a:off x="8667175" y="2277666"/>
              <a:ext cx="3528000" cy="172310"/>
            </a:xfrm>
            <a:prstGeom prst="rect">
              <a:avLst/>
            </a:prstGeom>
            <a:gradFill rotWithShape="1">
              <a:gsLst>
                <a:gs pos="0">
                  <a:srgbClr val="990000"/>
                </a:gs>
                <a:gs pos="100000">
                  <a:schemeClr val="accent2"/>
                </a:gs>
              </a:gsLst>
              <a:lin ang="10800000" scaled="1"/>
            </a:gradFill>
            <a:ln>
              <a:noFill/>
            </a:ln>
            <a:extLst/>
          </p:spPr>
          <p:txBody>
            <a:bodyPr wrap="square"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grpSp>
      <p:sp>
        <p:nvSpPr>
          <p:cNvPr id="11" name="MH_Others_3"/>
          <p:cNvSpPr/>
          <p:nvPr>
            <p:custDataLst>
              <p:tags r:id="rId2"/>
            </p:custDataLst>
          </p:nvPr>
        </p:nvSpPr>
        <p:spPr>
          <a:xfrm>
            <a:off x="627661" y="1209657"/>
            <a:ext cx="3373798" cy="18340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MH_Others_4"/>
          <p:cNvSpPr/>
          <p:nvPr>
            <p:custDataLst>
              <p:tags r:id="rId3"/>
            </p:custDataLst>
          </p:nvPr>
        </p:nvSpPr>
        <p:spPr>
          <a:xfrm>
            <a:off x="2383044" y="1448847"/>
            <a:ext cx="1618416" cy="10167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右箭头 12"/>
          <p:cNvSpPr/>
          <p:nvPr/>
        </p:nvSpPr>
        <p:spPr>
          <a:xfrm>
            <a:off x="1057027" y="4358089"/>
            <a:ext cx="339485" cy="367849"/>
          </a:xfrm>
          <a:prstGeom prst="rightArrow">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5676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3600" dirty="0">
                <a:solidFill>
                  <a:srgbClr val="FF0000"/>
                </a:solidFill>
                <a:latin typeface="微软雅黑" panose="020B0503020204020204" pitchFamily="34" charset="-122"/>
                <a:ea typeface="微软雅黑" panose="020B0503020204020204" pitchFamily="34" charset="-122"/>
              </a:rPr>
              <a:t>表达式</a:t>
            </a:r>
            <a:endParaRPr lang="zh-CN" altLang="en-US" dirty="0"/>
          </a:p>
        </p:txBody>
      </p:sp>
      <p:sp>
        <p:nvSpPr>
          <p:cNvPr id="3" name="内容占位符 2"/>
          <p:cNvSpPr>
            <a:spLocks noGrp="1"/>
          </p:cNvSpPr>
          <p:nvPr>
            <p:ph idx="1"/>
          </p:nvPr>
        </p:nvSpPr>
        <p:spPr>
          <a:xfrm>
            <a:off x="590400" y="908261"/>
            <a:ext cx="11088000" cy="649325"/>
          </a:xfrm>
        </p:spPr>
        <p:txBody>
          <a:bodyPr/>
          <a:lstStyle/>
          <a:p>
            <a:pPr marL="0" indent="0">
              <a:buNone/>
            </a:pPr>
            <a:r>
              <a:rPr lang="zh-CN" altLang="en-US" dirty="0"/>
              <a:t>什么是表达式？</a:t>
            </a:r>
            <a:endParaRPr lang="en-US" altLang="zh-CN" dirty="0"/>
          </a:p>
          <a:p>
            <a:endParaRPr lang="en-US" altLang="zh-CN" dirty="0"/>
          </a:p>
          <a:p>
            <a:endParaRPr lang="zh-CN" altLang="en-US" dirty="0"/>
          </a:p>
        </p:txBody>
      </p:sp>
      <p:sp>
        <p:nvSpPr>
          <p:cNvPr id="4" name="文本框 3"/>
          <p:cNvSpPr txBox="1"/>
          <p:nvPr/>
        </p:nvSpPr>
        <p:spPr>
          <a:xfrm>
            <a:off x="913011" y="1773610"/>
            <a:ext cx="6994222" cy="1569660"/>
          </a:xfrm>
          <a:prstGeom prst="rect">
            <a:avLst/>
          </a:prstGeom>
          <a:noFill/>
        </p:spPr>
        <p:txBody>
          <a:bodyPr wrap="none" rtlCol="0">
            <a:spAutoFit/>
          </a:bodyPr>
          <a:lstStyle/>
          <a:p>
            <a:pPr marL="342900" indent="-342900">
              <a:lnSpc>
                <a:spcPct val="200000"/>
              </a:lnSpc>
              <a:buFont typeface="Wingdings" panose="05000000000000000000" pitchFamily="2" charset="2"/>
              <a:buChar char="n"/>
            </a:pPr>
            <a:r>
              <a:rPr lang="zh-CN" altLang="en-US" sz="2400" dirty="0">
                <a:latin typeface="+mn-ea"/>
                <a:ea typeface="+mn-ea"/>
              </a:rPr>
              <a:t>表达式由一个或多个操作数通过操作符组合而成</a:t>
            </a:r>
            <a:endParaRPr lang="en-US" altLang="zh-CN" sz="2400" dirty="0">
              <a:latin typeface="+mn-ea"/>
              <a:ea typeface="+mn-ea"/>
            </a:endParaRPr>
          </a:p>
          <a:p>
            <a:pPr marL="342900" indent="-342900">
              <a:lnSpc>
                <a:spcPct val="200000"/>
              </a:lnSpc>
              <a:buFont typeface="Wingdings" panose="05000000000000000000" pitchFamily="2" charset="2"/>
              <a:buChar char="n"/>
            </a:pPr>
            <a:r>
              <a:rPr lang="zh-CN" altLang="en-US" sz="2400" dirty="0">
                <a:latin typeface="+mn-ea"/>
                <a:ea typeface="+mn-ea"/>
              </a:rPr>
              <a:t>有算术表达式、逻辑表达式等</a:t>
            </a:r>
          </a:p>
        </p:txBody>
      </p:sp>
    </p:spTree>
    <p:extLst>
      <p:ext uri="{BB962C8B-B14F-4D97-AF65-F5344CB8AC3E}">
        <p14:creationId xmlns:p14="http://schemas.microsoft.com/office/powerpoint/2010/main" val="2652923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3600" dirty="0">
                <a:solidFill>
                  <a:srgbClr val="FF0000"/>
                </a:solidFill>
                <a:latin typeface="微软雅黑" panose="020B0503020204020204" pitchFamily="34" charset="-122"/>
                <a:ea typeface="微软雅黑" panose="020B0503020204020204" pitchFamily="34" charset="-122"/>
              </a:rPr>
              <a:t>表达式</a:t>
            </a:r>
            <a:endParaRPr lang="zh-CN" altLang="en-US" dirty="0"/>
          </a:p>
        </p:txBody>
      </p:sp>
      <p:sp>
        <p:nvSpPr>
          <p:cNvPr id="3" name="内容占位符 2"/>
          <p:cNvSpPr>
            <a:spLocks noGrp="1"/>
          </p:cNvSpPr>
          <p:nvPr>
            <p:ph idx="1"/>
          </p:nvPr>
        </p:nvSpPr>
        <p:spPr>
          <a:xfrm>
            <a:off x="590400" y="908261"/>
            <a:ext cx="11088000" cy="649325"/>
          </a:xfrm>
        </p:spPr>
        <p:txBody>
          <a:bodyPr/>
          <a:lstStyle/>
          <a:p>
            <a:pPr marL="0" indent="0">
              <a:buNone/>
            </a:pPr>
            <a:r>
              <a:rPr lang="zh-CN" altLang="en-US" dirty="0"/>
              <a:t>操作符</a:t>
            </a:r>
            <a:r>
              <a:rPr lang="en-US" altLang="zh-CN" dirty="0"/>
              <a:t>——</a:t>
            </a:r>
            <a:r>
              <a:rPr lang="zh-CN" altLang="en-US" dirty="0"/>
              <a:t>算术操作符</a:t>
            </a:r>
            <a:endParaRPr lang="en-US" altLang="zh-CN" dirty="0"/>
          </a:p>
          <a:p>
            <a:endParaRPr lang="en-US" altLang="zh-CN" dirty="0"/>
          </a:p>
          <a:p>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740797248"/>
              </p:ext>
            </p:extLst>
          </p:nvPr>
        </p:nvGraphicFramePr>
        <p:xfrm>
          <a:off x="702000" y="1665548"/>
          <a:ext cx="8130117" cy="2557264"/>
        </p:xfrm>
        <a:graphic>
          <a:graphicData uri="http://schemas.openxmlformats.org/drawingml/2006/table">
            <a:tbl>
              <a:tblPr firstRow="1" bandRow="1">
                <a:tableStyleId>{00A15C55-8517-42AA-B614-E9B94910E393}</a:tableStyleId>
              </a:tblPr>
              <a:tblGrid>
                <a:gridCol w="2710039">
                  <a:extLst>
                    <a:ext uri="{9D8B030D-6E8A-4147-A177-3AD203B41FA5}">
                      <a16:colId xmlns:a16="http://schemas.microsoft.com/office/drawing/2014/main" val="20000"/>
                    </a:ext>
                  </a:extLst>
                </a:gridCol>
                <a:gridCol w="2710039">
                  <a:extLst>
                    <a:ext uri="{9D8B030D-6E8A-4147-A177-3AD203B41FA5}">
                      <a16:colId xmlns:a16="http://schemas.microsoft.com/office/drawing/2014/main" val="20001"/>
                    </a:ext>
                  </a:extLst>
                </a:gridCol>
                <a:gridCol w="2710039">
                  <a:extLst>
                    <a:ext uri="{9D8B030D-6E8A-4147-A177-3AD203B41FA5}">
                      <a16:colId xmlns:a16="http://schemas.microsoft.com/office/drawing/2014/main" val="20002"/>
                    </a:ext>
                  </a:extLst>
                </a:gridCol>
              </a:tblGrid>
              <a:tr h="576064">
                <a:tc>
                  <a:txBody>
                    <a:bodyPr/>
                    <a:lstStyle/>
                    <a:p>
                      <a:pPr algn="ctr"/>
                      <a:r>
                        <a:rPr lang="zh-CN" altLang="en-US" sz="2000" dirty="0">
                          <a:latin typeface="+mn-ea"/>
                          <a:ea typeface="+mn-ea"/>
                        </a:rPr>
                        <a:t>操作符</a:t>
                      </a:r>
                    </a:p>
                  </a:txBody>
                  <a:tcPr anchor="ctr"/>
                </a:tc>
                <a:tc>
                  <a:txBody>
                    <a:bodyPr/>
                    <a:lstStyle/>
                    <a:p>
                      <a:pPr algn="ctr"/>
                      <a:r>
                        <a:rPr lang="zh-CN" altLang="en-US" sz="2000" dirty="0">
                          <a:latin typeface="+mn-ea"/>
                          <a:ea typeface="+mn-ea"/>
                        </a:rPr>
                        <a:t>功能</a:t>
                      </a:r>
                    </a:p>
                  </a:txBody>
                  <a:tcPr anchor="ctr"/>
                </a:tc>
                <a:tc>
                  <a:txBody>
                    <a:bodyPr/>
                    <a:lstStyle/>
                    <a:p>
                      <a:pPr algn="ctr"/>
                      <a:r>
                        <a:rPr lang="zh-CN" altLang="en-US" sz="2000" dirty="0">
                          <a:latin typeface="+mn-ea"/>
                          <a:ea typeface="+mn-ea"/>
                        </a:rPr>
                        <a:t>用法</a:t>
                      </a:r>
                    </a:p>
                  </a:txBody>
                  <a:tcPr anchor="ctr"/>
                </a:tc>
                <a:extLst>
                  <a:ext uri="{0D108BD9-81ED-4DB2-BD59-A6C34878D82A}">
                    <a16:rowId xmlns:a16="http://schemas.microsoft.com/office/drawing/2014/main" val="10000"/>
                  </a:ext>
                </a:extLst>
              </a:tr>
              <a:tr h="370840">
                <a:tc>
                  <a:txBody>
                    <a:bodyPr/>
                    <a:lstStyle/>
                    <a:p>
                      <a:pPr algn="ctr"/>
                      <a:r>
                        <a:rPr lang="en-US" altLang="zh-CN" sz="2000" dirty="0">
                          <a:latin typeface="+mn-ea"/>
                          <a:ea typeface="+mn-ea"/>
                        </a:rPr>
                        <a:t>*</a:t>
                      </a:r>
                      <a:endParaRPr lang="zh-CN" altLang="en-US" sz="2000" dirty="0">
                        <a:latin typeface="+mn-ea"/>
                        <a:ea typeface="+mn-ea"/>
                      </a:endParaRPr>
                    </a:p>
                  </a:txBody>
                  <a:tcPr/>
                </a:tc>
                <a:tc>
                  <a:txBody>
                    <a:bodyPr/>
                    <a:lstStyle/>
                    <a:p>
                      <a:pPr algn="ctr"/>
                      <a:r>
                        <a:rPr lang="zh-CN" altLang="en-US" sz="2000" dirty="0">
                          <a:latin typeface="+mn-ea"/>
                          <a:ea typeface="+mn-ea"/>
                        </a:rPr>
                        <a:t>乘</a:t>
                      </a:r>
                    </a:p>
                  </a:txBody>
                  <a:tcPr/>
                </a:tc>
                <a:tc>
                  <a:txBody>
                    <a:bodyPr/>
                    <a:lstStyle/>
                    <a:p>
                      <a:pPr algn="ctr"/>
                      <a:r>
                        <a:rPr lang="en-US" altLang="zh-CN" sz="2000" dirty="0">
                          <a:latin typeface="+mn-ea"/>
                          <a:ea typeface="+mn-ea"/>
                        </a:rPr>
                        <a:t>x * y</a:t>
                      </a:r>
                      <a:endParaRPr lang="zh-CN" altLang="en-US" sz="2000" dirty="0">
                        <a:latin typeface="+mn-ea"/>
                        <a:ea typeface="+mn-ea"/>
                      </a:endParaRPr>
                    </a:p>
                  </a:txBody>
                  <a:tcPr/>
                </a:tc>
                <a:extLst>
                  <a:ext uri="{0D108BD9-81ED-4DB2-BD59-A6C34878D82A}">
                    <a16:rowId xmlns:a16="http://schemas.microsoft.com/office/drawing/2014/main" val="10001"/>
                  </a:ext>
                </a:extLst>
              </a:tr>
              <a:tr h="370840">
                <a:tc>
                  <a:txBody>
                    <a:bodyPr/>
                    <a:lstStyle/>
                    <a:p>
                      <a:pPr algn="ctr"/>
                      <a:r>
                        <a:rPr lang="en-US" altLang="zh-CN" sz="2000" dirty="0">
                          <a:latin typeface="+mn-ea"/>
                          <a:ea typeface="+mn-ea"/>
                        </a:rPr>
                        <a:t>/</a:t>
                      </a:r>
                      <a:endParaRPr lang="zh-CN" altLang="en-US" sz="2000" dirty="0">
                        <a:latin typeface="+mn-ea"/>
                        <a:ea typeface="+mn-ea"/>
                      </a:endParaRPr>
                    </a:p>
                  </a:txBody>
                  <a:tcPr/>
                </a:tc>
                <a:tc>
                  <a:txBody>
                    <a:bodyPr/>
                    <a:lstStyle/>
                    <a:p>
                      <a:pPr algn="ctr"/>
                      <a:r>
                        <a:rPr lang="zh-CN" altLang="en-US" sz="2000" dirty="0">
                          <a:latin typeface="+mn-ea"/>
                          <a:ea typeface="+mn-ea"/>
                        </a:rPr>
                        <a:t>除</a:t>
                      </a:r>
                    </a:p>
                  </a:txBody>
                  <a:tcPr/>
                </a:tc>
                <a:tc>
                  <a: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lang="en-US" altLang="zh-CN" sz="2000" dirty="0">
                          <a:latin typeface="+mn-ea"/>
                          <a:ea typeface="+mn-ea"/>
                        </a:rPr>
                        <a:t>x / y</a:t>
                      </a:r>
                      <a:endParaRPr lang="zh-CN" altLang="en-US" sz="2000" dirty="0">
                        <a:latin typeface="+mn-ea"/>
                        <a:ea typeface="+mn-ea"/>
                      </a:endParaRPr>
                    </a:p>
                  </a:txBody>
                  <a:tcPr/>
                </a:tc>
                <a:extLst>
                  <a:ext uri="{0D108BD9-81ED-4DB2-BD59-A6C34878D82A}">
                    <a16:rowId xmlns:a16="http://schemas.microsoft.com/office/drawing/2014/main" val="10002"/>
                  </a:ext>
                </a:extLst>
              </a:tr>
              <a:tr h="370840">
                <a:tc>
                  <a:txBody>
                    <a:bodyPr/>
                    <a:lstStyle/>
                    <a:p>
                      <a:pPr algn="ctr"/>
                      <a:r>
                        <a:rPr lang="en-US" altLang="zh-CN" sz="2000" dirty="0">
                          <a:latin typeface="+mn-ea"/>
                          <a:ea typeface="+mn-ea"/>
                        </a:rPr>
                        <a:t>%</a:t>
                      </a:r>
                    </a:p>
                  </a:txBody>
                  <a:tcPr/>
                </a:tc>
                <a:tc>
                  <a:txBody>
                    <a:bodyPr/>
                    <a:lstStyle/>
                    <a:p>
                      <a:pPr algn="ctr"/>
                      <a:r>
                        <a:rPr lang="zh-CN" altLang="en-US" sz="2000" dirty="0">
                          <a:latin typeface="+mn-ea"/>
                          <a:ea typeface="+mn-ea"/>
                        </a:rPr>
                        <a:t>求余</a:t>
                      </a:r>
                    </a:p>
                  </a:txBody>
                  <a:tcPr/>
                </a:tc>
                <a:tc>
                  <a: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lang="en-US" altLang="zh-CN" sz="2000" dirty="0">
                          <a:latin typeface="+mn-ea"/>
                          <a:ea typeface="+mn-ea"/>
                        </a:rPr>
                        <a:t>x % y</a:t>
                      </a:r>
                      <a:endParaRPr lang="zh-CN" altLang="en-US" sz="2000" dirty="0">
                        <a:latin typeface="+mn-ea"/>
                        <a:ea typeface="+mn-ea"/>
                      </a:endParaRPr>
                    </a:p>
                  </a:txBody>
                  <a:tcPr/>
                </a:tc>
                <a:extLst>
                  <a:ext uri="{0D108BD9-81ED-4DB2-BD59-A6C34878D82A}">
                    <a16:rowId xmlns:a16="http://schemas.microsoft.com/office/drawing/2014/main" val="10003"/>
                  </a:ext>
                </a:extLst>
              </a:tr>
              <a:tr h="370840">
                <a:tc>
                  <a:txBody>
                    <a:bodyPr/>
                    <a:lstStyle/>
                    <a:p>
                      <a:pPr algn="ctr"/>
                      <a:r>
                        <a:rPr lang="en-US" altLang="zh-CN" sz="2000" dirty="0">
                          <a:latin typeface="+mn-ea"/>
                          <a:ea typeface="+mn-ea"/>
                        </a:rPr>
                        <a:t>+</a:t>
                      </a:r>
                      <a:endParaRPr lang="zh-CN" altLang="en-US" sz="2000" dirty="0">
                        <a:latin typeface="+mn-ea"/>
                        <a:ea typeface="+mn-ea"/>
                      </a:endParaRPr>
                    </a:p>
                  </a:txBody>
                  <a:tcPr/>
                </a:tc>
                <a:tc>
                  <a:txBody>
                    <a:bodyPr/>
                    <a:lstStyle/>
                    <a:p>
                      <a:pPr algn="ctr"/>
                      <a:r>
                        <a:rPr lang="zh-CN" altLang="en-US" sz="2000" dirty="0">
                          <a:latin typeface="+mn-ea"/>
                          <a:ea typeface="+mn-ea"/>
                        </a:rPr>
                        <a:t>加</a:t>
                      </a:r>
                    </a:p>
                  </a:txBody>
                  <a:tcPr/>
                </a:tc>
                <a:tc>
                  <a: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lang="en-US" altLang="zh-CN" sz="2000" dirty="0">
                          <a:latin typeface="+mn-ea"/>
                          <a:ea typeface="+mn-ea"/>
                        </a:rPr>
                        <a:t>x + y</a:t>
                      </a:r>
                      <a:endParaRPr lang="zh-CN" altLang="en-US" sz="2000" dirty="0">
                        <a:latin typeface="+mn-ea"/>
                        <a:ea typeface="+mn-ea"/>
                      </a:endParaRPr>
                    </a:p>
                  </a:txBody>
                  <a:tcPr/>
                </a:tc>
                <a:extLst>
                  <a:ext uri="{0D108BD9-81ED-4DB2-BD59-A6C34878D82A}">
                    <a16:rowId xmlns:a16="http://schemas.microsoft.com/office/drawing/2014/main" val="10004"/>
                  </a:ext>
                </a:extLst>
              </a:tr>
              <a:tr h="370840">
                <a:tc>
                  <a:txBody>
                    <a:bodyPr/>
                    <a:lstStyle/>
                    <a:p>
                      <a:pPr algn="ctr"/>
                      <a:r>
                        <a:rPr lang="en-US" altLang="zh-CN" sz="2000" dirty="0">
                          <a:latin typeface="+mn-ea"/>
                          <a:ea typeface="+mn-ea"/>
                        </a:rPr>
                        <a:t>-</a:t>
                      </a:r>
                      <a:endParaRPr lang="zh-CN" altLang="en-US" sz="2000" dirty="0">
                        <a:latin typeface="+mn-ea"/>
                        <a:ea typeface="+mn-ea"/>
                      </a:endParaRPr>
                    </a:p>
                  </a:txBody>
                  <a:tcPr/>
                </a:tc>
                <a:tc>
                  <a:txBody>
                    <a:bodyPr/>
                    <a:lstStyle/>
                    <a:p>
                      <a:pPr algn="ctr"/>
                      <a:r>
                        <a:rPr lang="zh-CN" altLang="en-US" sz="2000" dirty="0">
                          <a:latin typeface="+mn-ea"/>
                          <a:ea typeface="+mn-ea"/>
                        </a:rPr>
                        <a:t>减</a:t>
                      </a:r>
                    </a:p>
                  </a:txBody>
                  <a:tcPr/>
                </a:tc>
                <a:tc>
                  <a: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lang="en-US" altLang="zh-CN" sz="2000" dirty="0">
                          <a:latin typeface="+mn-ea"/>
                          <a:ea typeface="+mn-ea"/>
                        </a:rPr>
                        <a:t>x - y</a:t>
                      </a:r>
                      <a:endParaRPr lang="zh-CN" altLang="en-US" sz="2000" dirty="0">
                        <a:latin typeface="+mn-ea"/>
                        <a:ea typeface="+mn-ea"/>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19042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3600" dirty="0">
                <a:solidFill>
                  <a:srgbClr val="FF0000"/>
                </a:solidFill>
                <a:latin typeface="微软雅黑" panose="020B0503020204020204" pitchFamily="34" charset="-122"/>
                <a:ea typeface="微软雅黑" panose="020B0503020204020204" pitchFamily="34" charset="-122"/>
              </a:rPr>
              <a:t>表达式</a:t>
            </a:r>
            <a:endParaRPr lang="zh-CN" altLang="en-US" dirty="0"/>
          </a:p>
        </p:txBody>
      </p:sp>
      <p:sp>
        <p:nvSpPr>
          <p:cNvPr id="3" name="内容占位符 2"/>
          <p:cNvSpPr>
            <a:spLocks noGrp="1"/>
          </p:cNvSpPr>
          <p:nvPr>
            <p:ph idx="1"/>
          </p:nvPr>
        </p:nvSpPr>
        <p:spPr>
          <a:xfrm>
            <a:off x="590400" y="908261"/>
            <a:ext cx="11088000" cy="649325"/>
          </a:xfrm>
        </p:spPr>
        <p:txBody>
          <a:bodyPr/>
          <a:lstStyle/>
          <a:p>
            <a:pPr marL="0" indent="0">
              <a:buNone/>
            </a:pPr>
            <a:r>
              <a:rPr lang="zh-CN" altLang="en-US" dirty="0"/>
              <a:t>操作符</a:t>
            </a:r>
            <a:r>
              <a:rPr lang="en-US" altLang="zh-CN" dirty="0"/>
              <a:t>——</a:t>
            </a:r>
            <a:r>
              <a:rPr lang="zh-CN" altLang="en-US" dirty="0"/>
              <a:t>关系操作符</a:t>
            </a:r>
            <a:endParaRPr lang="en-US" altLang="zh-CN" dirty="0"/>
          </a:p>
          <a:p>
            <a:endParaRPr lang="en-US" altLang="zh-CN" dirty="0"/>
          </a:p>
          <a:p>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3710759886"/>
              </p:ext>
            </p:extLst>
          </p:nvPr>
        </p:nvGraphicFramePr>
        <p:xfrm>
          <a:off x="702000" y="1666800"/>
          <a:ext cx="8130117" cy="2953504"/>
        </p:xfrm>
        <a:graphic>
          <a:graphicData uri="http://schemas.openxmlformats.org/drawingml/2006/table">
            <a:tbl>
              <a:tblPr firstRow="1" bandRow="1">
                <a:tableStyleId>{00A15C55-8517-42AA-B614-E9B94910E393}</a:tableStyleId>
              </a:tblPr>
              <a:tblGrid>
                <a:gridCol w="2710039">
                  <a:extLst>
                    <a:ext uri="{9D8B030D-6E8A-4147-A177-3AD203B41FA5}">
                      <a16:colId xmlns:a16="http://schemas.microsoft.com/office/drawing/2014/main" val="20000"/>
                    </a:ext>
                  </a:extLst>
                </a:gridCol>
                <a:gridCol w="2710039">
                  <a:extLst>
                    <a:ext uri="{9D8B030D-6E8A-4147-A177-3AD203B41FA5}">
                      <a16:colId xmlns:a16="http://schemas.microsoft.com/office/drawing/2014/main" val="20001"/>
                    </a:ext>
                  </a:extLst>
                </a:gridCol>
                <a:gridCol w="2710039">
                  <a:extLst>
                    <a:ext uri="{9D8B030D-6E8A-4147-A177-3AD203B41FA5}">
                      <a16:colId xmlns:a16="http://schemas.microsoft.com/office/drawing/2014/main" val="20002"/>
                    </a:ext>
                  </a:extLst>
                </a:gridCol>
              </a:tblGrid>
              <a:tr h="576064">
                <a:tc>
                  <a:txBody>
                    <a:bodyPr/>
                    <a:lstStyle/>
                    <a:p>
                      <a:pPr algn="ctr"/>
                      <a:r>
                        <a:rPr lang="zh-CN" altLang="en-US" sz="2000" dirty="0">
                          <a:latin typeface="+mn-ea"/>
                          <a:ea typeface="+mn-ea"/>
                        </a:rPr>
                        <a:t>操作符</a:t>
                      </a:r>
                    </a:p>
                  </a:txBody>
                  <a:tcPr anchor="ctr"/>
                </a:tc>
                <a:tc>
                  <a:txBody>
                    <a:bodyPr/>
                    <a:lstStyle/>
                    <a:p>
                      <a:pPr algn="ctr"/>
                      <a:r>
                        <a:rPr lang="zh-CN" altLang="en-US" sz="2000" dirty="0">
                          <a:latin typeface="+mn-ea"/>
                          <a:ea typeface="+mn-ea"/>
                        </a:rPr>
                        <a:t>功能</a:t>
                      </a:r>
                    </a:p>
                  </a:txBody>
                  <a:tcPr anchor="ctr"/>
                </a:tc>
                <a:tc>
                  <a:txBody>
                    <a:bodyPr/>
                    <a:lstStyle/>
                    <a:p>
                      <a:pPr algn="ctr"/>
                      <a:r>
                        <a:rPr lang="zh-CN" altLang="en-US" sz="2000" dirty="0">
                          <a:latin typeface="+mn-ea"/>
                          <a:ea typeface="+mn-ea"/>
                        </a:rPr>
                        <a:t>用法</a:t>
                      </a:r>
                    </a:p>
                  </a:txBody>
                  <a:tcPr anchor="ctr"/>
                </a:tc>
                <a:extLst>
                  <a:ext uri="{0D108BD9-81ED-4DB2-BD59-A6C34878D82A}">
                    <a16:rowId xmlns:a16="http://schemas.microsoft.com/office/drawing/2014/main" val="10000"/>
                  </a:ext>
                </a:extLst>
              </a:tr>
              <a:tr h="370840">
                <a:tc>
                  <a:txBody>
                    <a:bodyPr/>
                    <a:lstStyle/>
                    <a:p>
                      <a:pPr algn="ctr"/>
                      <a:r>
                        <a:rPr lang="en-US" altLang="zh-CN" sz="2000" dirty="0">
                          <a:latin typeface="+mn-ea"/>
                          <a:ea typeface="+mn-ea"/>
                        </a:rPr>
                        <a:t>==</a:t>
                      </a:r>
                      <a:endParaRPr lang="zh-CN" altLang="en-US" sz="2000" dirty="0">
                        <a:latin typeface="+mn-ea"/>
                        <a:ea typeface="+mn-ea"/>
                      </a:endParaRPr>
                    </a:p>
                  </a:txBody>
                  <a:tcPr/>
                </a:tc>
                <a:tc>
                  <a:txBody>
                    <a:bodyPr/>
                    <a:lstStyle/>
                    <a:p>
                      <a:pPr algn="ctr"/>
                      <a:r>
                        <a:rPr lang="zh-CN" altLang="en-US" sz="2000" dirty="0">
                          <a:latin typeface="+mn-ea"/>
                          <a:ea typeface="+mn-ea"/>
                        </a:rPr>
                        <a:t>相等</a:t>
                      </a:r>
                    </a:p>
                  </a:txBody>
                  <a:tcPr/>
                </a:tc>
                <a:tc>
                  <a:txBody>
                    <a:bodyPr/>
                    <a:lstStyle/>
                    <a:p>
                      <a:pPr algn="ctr"/>
                      <a:r>
                        <a:rPr lang="en-US" altLang="zh-CN" sz="2000" dirty="0">
                          <a:latin typeface="+mn-ea"/>
                          <a:ea typeface="+mn-ea"/>
                        </a:rPr>
                        <a:t>x==y</a:t>
                      </a:r>
                      <a:endParaRPr lang="zh-CN" altLang="en-US" sz="2000" dirty="0">
                        <a:latin typeface="+mn-ea"/>
                        <a:ea typeface="+mn-ea"/>
                      </a:endParaRPr>
                    </a:p>
                  </a:txBody>
                  <a:tcPr/>
                </a:tc>
                <a:extLst>
                  <a:ext uri="{0D108BD9-81ED-4DB2-BD59-A6C34878D82A}">
                    <a16:rowId xmlns:a16="http://schemas.microsoft.com/office/drawing/2014/main" val="10001"/>
                  </a:ext>
                </a:extLst>
              </a:tr>
              <a:tr h="370840">
                <a:tc>
                  <a:txBody>
                    <a:bodyPr/>
                    <a:lstStyle/>
                    <a:p>
                      <a:pPr algn="ctr"/>
                      <a:r>
                        <a:rPr lang="en-US" altLang="zh-CN" sz="2000" dirty="0">
                          <a:latin typeface="+mn-ea"/>
                          <a:ea typeface="+mn-ea"/>
                        </a:rPr>
                        <a:t>!=</a:t>
                      </a:r>
                      <a:endParaRPr lang="zh-CN" altLang="en-US" sz="2000" dirty="0">
                        <a:latin typeface="+mn-ea"/>
                        <a:ea typeface="+mn-ea"/>
                      </a:endParaRPr>
                    </a:p>
                  </a:txBody>
                  <a:tcPr/>
                </a:tc>
                <a:tc>
                  <a:txBody>
                    <a:bodyPr/>
                    <a:lstStyle/>
                    <a:p>
                      <a:pPr algn="ctr"/>
                      <a:r>
                        <a:rPr lang="zh-CN" altLang="en-US" sz="2000" dirty="0">
                          <a:latin typeface="+mn-ea"/>
                          <a:ea typeface="+mn-ea"/>
                        </a:rPr>
                        <a:t>不相等</a:t>
                      </a:r>
                    </a:p>
                  </a:txBody>
                  <a:tcPr/>
                </a:tc>
                <a:tc>
                  <a:txBody>
                    <a:bodyPr/>
                    <a:lstStyle/>
                    <a:p>
                      <a:pPr algn="ctr"/>
                      <a:r>
                        <a:rPr lang="en-US" altLang="zh-CN" sz="2000" dirty="0">
                          <a:latin typeface="+mn-ea"/>
                          <a:ea typeface="+mn-ea"/>
                        </a:rPr>
                        <a:t>x!=y</a:t>
                      </a:r>
                      <a:endParaRPr lang="zh-CN" altLang="en-US" sz="2000" dirty="0">
                        <a:latin typeface="+mn-ea"/>
                        <a:ea typeface="+mn-ea"/>
                      </a:endParaRPr>
                    </a:p>
                  </a:txBody>
                  <a:tcPr/>
                </a:tc>
                <a:extLst>
                  <a:ext uri="{0D108BD9-81ED-4DB2-BD59-A6C34878D82A}">
                    <a16:rowId xmlns:a16="http://schemas.microsoft.com/office/drawing/2014/main" val="10002"/>
                  </a:ext>
                </a:extLst>
              </a:tr>
              <a:tr h="370840">
                <a:tc>
                  <a:txBody>
                    <a:bodyPr/>
                    <a:lstStyle/>
                    <a:p>
                      <a:pPr algn="ctr"/>
                      <a:r>
                        <a:rPr lang="en-US" altLang="zh-CN" sz="2000" dirty="0">
                          <a:latin typeface="+mn-ea"/>
                          <a:ea typeface="+mn-ea"/>
                        </a:rPr>
                        <a:t>&lt;</a:t>
                      </a:r>
                    </a:p>
                  </a:txBody>
                  <a:tcPr/>
                </a:tc>
                <a:tc>
                  <a:txBody>
                    <a:bodyPr/>
                    <a:lstStyle/>
                    <a:p>
                      <a:pPr algn="ctr"/>
                      <a:r>
                        <a:rPr lang="zh-CN" altLang="en-US" sz="2000" dirty="0">
                          <a:latin typeface="+mn-ea"/>
                          <a:ea typeface="+mn-ea"/>
                        </a:rPr>
                        <a:t>小于</a:t>
                      </a:r>
                    </a:p>
                  </a:txBody>
                  <a:tcPr/>
                </a:tc>
                <a:tc>
                  <a: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lang="en-US" altLang="zh-CN" sz="2000" dirty="0">
                          <a:latin typeface="+mn-ea"/>
                          <a:ea typeface="+mn-ea"/>
                        </a:rPr>
                        <a:t>x &lt; y</a:t>
                      </a:r>
                      <a:endParaRPr lang="zh-CN" altLang="en-US" sz="2000" dirty="0">
                        <a:latin typeface="+mn-ea"/>
                        <a:ea typeface="+mn-ea"/>
                      </a:endParaRPr>
                    </a:p>
                  </a:txBody>
                  <a:tcPr/>
                </a:tc>
                <a:extLst>
                  <a:ext uri="{0D108BD9-81ED-4DB2-BD59-A6C34878D82A}">
                    <a16:rowId xmlns:a16="http://schemas.microsoft.com/office/drawing/2014/main" val="10003"/>
                  </a:ext>
                </a:extLst>
              </a:tr>
              <a:tr h="370840">
                <a:tc>
                  <a:txBody>
                    <a:bodyPr/>
                    <a:lstStyle/>
                    <a:p>
                      <a:pPr algn="ctr"/>
                      <a:r>
                        <a:rPr lang="en-US" altLang="zh-CN" sz="2000" dirty="0">
                          <a:latin typeface="+mn-ea"/>
                          <a:ea typeface="+mn-ea"/>
                        </a:rPr>
                        <a:t>&lt;=</a:t>
                      </a:r>
                      <a:endParaRPr lang="zh-CN" altLang="en-US" sz="2000" dirty="0">
                        <a:latin typeface="+mn-ea"/>
                        <a:ea typeface="+mn-ea"/>
                      </a:endParaRPr>
                    </a:p>
                  </a:txBody>
                  <a:tcPr/>
                </a:tc>
                <a:tc>
                  <a:txBody>
                    <a:bodyPr/>
                    <a:lstStyle/>
                    <a:p>
                      <a:pPr algn="ctr"/>
                      <a:r>
                        <a:rPr lang="zh-CN" altLang="en-US" sz="2000" dirty="0">
                          <a:latin typeface="+mn-ea"/>
                          <a:ea typeface="+mn-ea"/>
                        </a:rPr>
                        <a:t>小于等于</a:t>
                      </a:r>
                    </a:p>
                  </a:txBody>
                  <a:tcPr/>
                </a:tc>
                <a:tc>
                  <a: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lang="en-US" altLang="zh-CN" sz="2000" dirty="0">
                          <a:latin typeface="+mn-ea"/>
                          <a:ea typeface="+mn-ea"/>
                        </a:rPr>
                        <a:t>x &lt;= y</a:t>
                      </a:r>
                      <a:endParaRPr lang="zh-CN" altLang="en-US" sz="2000" dirty="0">
                        <a:latin typeface="+mn-ea"/>
                        <a:ea typeface="+mn-ea"/>
                      </a:endParaRPr>
                    </a:p>
                  </a:txBody>
                  <a:tcPr/>
                </a:tc>
                <a:extLst>
                  <a:ext uri="{0D108BD9-81ED-4DB2-BD59-A6C34878D82A}">
                    <a16:rowId xmlns:a16="http://schemas.microsoft.com/office/drawing/2014/main" val="10004"/>
                  </a:ext>
                </a:extLst>
              </a:tr>
              <a:tr h="370840">
                <a:tc>
                  <a:txBody>
                    <a:bodyPr/>
                    <a:lstStyle/>
                    <a:p>
                      <a:pPr algn="ctr"/>
                      <a:r>
                        <a:rPr lang="en-US" altLang="zh-CN" sz="2000" dirty="0">
                          <a:latin typeface="+mn-ea"/>
                          <a:ea typeface="+mn-ea"/>
                        </a:rPr>
                        <a:t>&gt;</a:t>
                      </a:r>
                      <a:endParaRPr lang="zh-CN" altLang="en-US" sz="2000" dirty="0">
                        <a:latin typeface="+mn-ea"/>
                        <a:ea typeface="+mn-ea"/>
                      </a:endParaRPr>
                    </a:p>
                  </a:txBody>
                  <a:tcPr/>
                </a:tc>
                <a:tc>
                  <a:txBody>
                    <a:bodyPr/>
                    <a:lstStyle/>
                    <a:p>
                      <a:pPr algn="ctr"/>
                      <a:r>
                        <a:rPr lang="zh-CN" altLang="en-US" sz="2000" dirty="0">
                          <a:latin typeface="+mn-ea"/>
                          <a:ea typeface="+mn-ea"/>
                        </a:rPr>
                        <a:t>大于</a:t>
                      </a:r>
                    </a:p>
                  </a:txBody>
                  <a:tcPr/>
                </a:tc>
                <a:tc>
                  <a: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lang="en-US" altLang="zh-CN" sz="2000" dirty="0">
                          <a:latin typeface="+mn-ea"/>
                          <a:ea typeface="+mn-ea"/>
                        </a:rPr>
                        <a:t>x &gt; y</a:t>
                      </a:r>
                      <a:endParaRPr lang="zh-CN" altLang="en-US" sz="2000" dirty="0">
                        <a:latin typeface="+mn-ea"/>
                        <a:ea typeface="+mn-ea"/>
                      </a:endParaRPr>
                    </a:p>
                  </a:txBody>
                  <a:tcPr/>
                </a:tc>
                <a:extLst>
                  <a:ext uri="{0D108BD9-81ED-4DB2-BD59-A6C34878D82A}">
                    <a16:rowId xmlns:a16="http://schemas.microsoft.com/office/drawing/2014/main" val="10005"/>
                  </a:ext>
                </a:extLst>
              </a:tr>
              <a:tr h="370840">
                <a:tc>
                  <a:txBody>
                    <a:bodyPr/>
                    <a:lstStyle/>
                    <a:p>
                      <a:pPr algn="ctr"/>
                      <a:r>
                        <a:rPr lang="en-US" altLang="zh-CN" sz="2000" dirty="0">
                          <a:latin typeface="+mn-ea"/>
                          <a:ea typeface="+mn-ea"/>
                        </a:rPr>
                        <a:t>&gt;=</a:t>
                      </a:r>
                      <a:endParaRPr lang="zh-CN" altLang="en-US" sz="2000" dirty="0">
                        <a:latin typeface="+mn-ea"/>
                        <a:ea typeface="+mn-ea"/>
                      </a:endParaRPr>
                    </a:p>
                  </a:txBody>
                  <a:tcPr/>
                </a:tc>
                <a:tc>
                  <a:txBody>
                    <a:bodyPr/>
                    <a:lstStyle/>
                    <a:p>
                      <a:pPr algn="ctr"/>
                      <a:r>
                        <a:rPr lang="zh-CN" altLang="en-US" sz="2000" dirty="0">
                          <a:latin typeface="+mn-ea"/>
                          <a:ea typeface="+mn-ea"/>
                        </a:rPr>
                        <a:t>大于等于</a:t>
                      </a:r>
                    </a:p>
                  </a:txBody>
                  <a:tcPr/>
                </a:tc>
                <a:tc>
                  <a: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lang="en-US" altLang="zh-CN" sz="2000" dirty="0">
                          <a:latin typeface="+mn-ea"/>
                          <a:ea typeface="+mn-ea"/>
                        </a:rPr>
                        <a:t>x &gt;= y</a:t>
                      </a:r>
                      <a:endParaRPr lang="zh-CN" altLang="en-US" sz="2000" dirty="0">
                        <a:latin typeface="+mn-ea"/>
                        <a:ea typeface="+mn-ea"/>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1506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3600" dirty="0">
                <a:solidFill>
                  <a:srgbClr val="FF0000"/>
                </a:solidFill>
                <a:latin typeface="微软雅黑" panose="020B0503020204020204" pitchFamily="34" charset="-122"/>
                <a:ea typeface="微软雅黑" panose="020B0503020204020204" pitchFamily="34" charset="-122"/>
              </a:rPr>
              <a:t>表达式</a:t>
            </a:r>
            <a:endParaRPr lang="zh-CN" altLang="en-US" dirty="0"/>
          </a:p>
        </p:txBody>
      </p:sp>
      <p:sp>
        <p:nvSpPr>
          <p:cNvPr id="3" name="内容占位符 2"/>
          <p:cNvSpPr>
            <a:spLocks noGrp="1"/>
          </p:cNvSpPr>
          <p:nvPr>
            <p:ph idx="1"/>
          </p:nvPr>
        </p:nvSpPr>
        <p:spPr>
          <a:xfrm>
            <a:off x="590400" y="908261"/>
            <a:ext cx="11088000" cy="649325"/>
          </a:xfrm>
        </p:spPr>
        <p:txBody>
          <a:bodyPr/>
          <a:lstStyle/>
          <a:p>
            <a:pPr marL="0" indent="0">
              <a:buNone/>
            </a:pPr>
            <a:r>
              <a:rPr lang="zh-CN" altLang="en-US" dirty="0"/>
              <a:t>操作符</a:t>
            </a:r>
            <a:r>
              <a:rPr lang="en-US" altLang="zh-CN" dirty="0"/>
              <a:t>——</a:t>
            </a:r>
            <a:r>
              <a:rPr lang="zh-CN" altLang="en-US" dirty="0"/>
              <a:t>逻辑操作符</a:t>
            </a:r>
            <a:endParaRPr lang="en-US" altLang="zh-CN" dirty="0"/>
          </a:p>
          <a:p>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232091162"/>
              </p:ext>
            </p:extLst>
          </p:nvPr>
        </p:nvGraphicFramePr>
        <p:xfrm>
          <a:off x="702000" y="1666800"/>
          <a:ext cx="10009113" cy="3007881"/>
        </p:xfrm>
        <a:graphic>
          <a:graphicData uri="http://schemas.openxmlformats.org/drawingml/2006/table">
            <a:tbl>
              <a:tblPr firstRow="1" bandRow="1">
                <a:tableStyleId>{00A15C55-8517-42AA-B614-E9B94910E393}</a:tableStyleId>
              </a:tblPr>
              <a:tblGrid>
                <a:gridCol w="1656184">
                  <a:extLst>
                    <a:ext uri="{9D8B030D-6E8A-4147-A177-3AD203B41FA5}">
                      <a16:colId xmlns:a16="http://schemas.microsoft.com/office/drawing/2014/main" val="20000"/>
                    </a:ext>
                  </a:extLst>
                </a:gridCol>
                <a:gridCol w="5256584">
                  <a:extLst>
                    <a:ext uri="{9D8B030D-6E8A-4147-A177-3AD203B41FA5}">
                      <a16:colId xmlns:a16="http://schemas.microsoft.com/office/drawing/2014/main" val="20001"/>
                    </a:ext>
                  </a:extLst>
                </a:gridCol>
                <a:gridCol w="3096345">
                  <a:extLst>
                    <a:ext uri="{9D8B030D-6E8A-4147-A177-3AD203B41FA5}">
                      <a16:colId xmlns:a16="http://schemas.microsoft.com/office/drawing/2014/main" val="20002"/>
                    </a:ext>
                  </a:extLst>
                </a:gridCol>
              </a:tblGrid>
              <a:tr h="576064">
                <a:tc>
                  <a:txBody>
                    <a:bodyPr/>
                    <a:lstStyle/>
                    <a:p>
                      <a:pPr algn="ctr"/>
                      <a:r>
                        <a:rPr lang="zh-CN" altLang="en-US" sz="2000" dirty="0">
                          <a:latin typeface="+mn-ea"/>
                          <a:ea typeface="+mn-ea"/>
                        </a:rPr>
                        <a:t>操作符</a:t>
                      </a:r>
                    </a:p>
                  </a:txBody>
                  <a:tcPr anchor="ctr"/>
                </a:tc>
                <a:tc>
                  <a:txBody>
                    <a:bodyPr/>
                    <a:lstStyle/>
                    <a:p>
                      <a:pPr algn="ctr"/>
                      <a:r>
                        <a:rPr lang="zh-CN" altLang="en-US" sz="2000" dirty="0">
                          <a:latin typeface="+mn-ea"/>
                          <a:ea typeface="+mn-ea"/>
                        </a:rPr>
                        <a:t>功能</a:t>
                      </a:r>
                    </a:p>
                  </a:txBody>
                  <a:tcPr anchor="ctr"/>
                </a:tc>
                <a:tc>
                  <a:txBody>
                    <a:bodyPr/>
                    <a:lstStyle/>
                    <a:p>
                      <a:pPr algn="ctr"/>
                      <a:r>
                        <a:rPr lang="zh-CN" altLang="en-US" sz="2000" dirty="0">
                          <a:latin typeface="+mn-ea"/>
                          <a:ea typeface="+mn-ea"/>
                        </a:rPr>
                        <a:t>用法</a:t>
                      </a:r>
                    </a:p>
                  </a:txBody>
                  <a:tcPr anchor="ctr"/>
                </a:tc>
                <a:extLst>
                  <a:ext uri="{0D108BD9-81ED-4DB2-BD59-A6C34878D82A}">
                    <a16:rowId xmlns:a16="http://schemas.microsoft.com/office/drawing/2014/main" val="10000"/>
                  </a:ext>
                </a:extLst>
              </a:tr>
              <a:tr h="559609">
                <a:tc>
                  <a:txBody>
                    <a:bodyPr/>
                    <a:lstStyle/>
                    <a:p>
                      <a:pPr algn="ctr"/>
                      <a:r>
                        <a:rPr lang="en-US" altLang="zh-CN" sz="2000" dirty="0">
                          <a:latin typeface="+mn-ea"/>
                          <a:ea typeface="+mn-ea"/>
                        </a:rPr>
                        <a:t>!</a:t>
                      </a:r>
                      <a:endParaRPr lang="zh-CN" altLang="en-US" sz="2000" dirty="0">
                        <a:latin typeface="+mn-ea"/>
                        <a:ea typeface="+mn-ea"/>
                      </a:endParaRPr>
                    </a:p>
                  </a:txBody>
                  <a:tcPr anchor="ctr"/>
                </a:tc>
                <a:tc>
                  <a:txBody>
                    <a:bodyPr/>
                    <a:lstStyle/>
                    <a:p>
                      <a:pPr algn="ctr"/>
                      <a:r>
                        <a:rPr lang="zh-CN" altLang="en-US" sz="2000" dirty="0">
                          <a:latin typeface="+mn-ea"/>
                          <a:ea typeface="+mn-ea"/>
                        </a:rPr>
                        <a:t>逻辑非</a:t>
                      </a:r>
                    </a:p>
                  </a:txBody>
                  <a:tcPr anchor="ctr"/>
                </a:tc>
                <a:tc>
                  <a:txBody>
                    <a:bodyPr/>
                    <a:lstStyle/>
                    <a:p>
                      <a:pPr algn="ctr"/>
                      <a:r>
                        <a:rPr lang="en-US" altLang="zh-CN" sz="2000" dirty="0">
                          <a:latin typeface="+mn-ea"/>
                          <a:ea typeface="+mn-ea"/>
                        </a:rPr>
                        <a:t>!x, !(</a:t>
                      </a:r>
                      <a:r>
                        <a:rPr lang="zh-CN" altLang="en-US" sz="2000" dirty="0">
                          <a:latin typeface="+mn-ea"/>
                          <a:ea typeface="+mn-ea"/>
                        </a:rPr>
                        <a:t>表达式</a:t>
                      </a:r>
                      <a:r>
                        <a:rPr lang="en-US" altLang="zh-CN" sz="2000" dirty="0">
                          <a:latin typeface="+mn-ea"/>
                          <a:ea typeface="+mn-ea"/>
                        </a:rPr>
                        <a:t>)</a:t>
                      </a:r>
                      <a:endParaRPr lang="zh-CN" altLang="en-US" sz="2000" dirty="0">
                        <a:latin typeface="+mn-ea"/>
                        <a:ea typeface="+mn-ea"/>
                      </a:endParaRPr>
                    </a:p>
                  </a:txBody>
                  <a:tcPr anchor="ctr"/>
                </a:tc>
                <a:extLst>
                  <a:ext uri="{0D108BD9-81ED-4DB2-BD59-A6C34878D82A}">
                    <a16:rowId xmlns:a16="http://schemas.microsoft.com/office/drawing/2014/main" val="10001"/>
                  </a:ext>
                </a:extLst>
              </a:tr>
              <a:tr h="864096">
                <a:tc>
                  <a:txBody>
                    <a:bodyPr/>
                    <a:lstStyle/>
                    <a:p>
                      <a:pPr algn="ctr"/>
                      <a:r>
                        <a:rPr lang="en-US" altLang="zh-CN" sz="2000" dirty="0">
                          <a:latin typeface="+mn-ea"/>
                          <a:ea typeface="+mn-ea"/>
                        </a:rPr>
                        <a:t>&amp;&amp;</a:t>
                      </a:r>
                      <a:endParaRPr lang="zh-CN" altLang="en-US" sz="2000" dirty="0">
                        <a:latin typeface="+mn-ea"/>
                        <a:ea typeface="+mn-ea"/>
                      </a:endParaRPr>
                    </a:p>
                  </a:txBody>
                  <a:tcPr anchor="ctr"/>
                </a:tc>
                <a:tc>
                  <a:txBody>
                    <a:bodyPr/>
                    <a:lstStyle/>
                    <a:p>
                      <a:pPr algn="ctr"/>
                      <a:r>
                        <a:rPr lang="zh-CN" altLang="en-US" sz="2000" dirty="0">
                          <a:latin typeface="+mn-ea"/>
                          <a:ea typeface="+mn-ea"/>
                        </a:rPr>
                        <a:t>逻辑与</a:t>
                      </a:r>
                      <a:endParaRPr lang="en-US" altLang="zh-CN" sz="2000" dirty="0">
                        <a:latin typeface="+mn-ea"/>
                        <a:ea typeface="+mn-ea"/>
                      </a:endParaRPr>
                    </a:p>
                    <a:p>
                      <a:pPr algn="ctr"/>
                      <a:r>
                        <a:rPr lang="en-US" altLang="zh-CN" sz="2000" dirty="0">
                          <a:latin typeface="+mn-ea"/>
                          <a:ea typeface="+mn-ea"/>
                        </a:rPr>
                        <a:t>2</a:t>
                      </a:r>
                      <a:r>
                        <a:rPr lang="zh-CN" altLang="en-US" sz="2000" dirty="0">
                          <a:latin typeface="+mn-ea"/>
                          <a:ea typeface="+mn-ea"/>
                        </a:rPr>
                        <a:t>个条件均为</a:t>
                      </a:r>
                      <a:r>
                        <a:rPr lang="en-US" altLang="zh-CN" sz="2000" dirty="0">
                          <a:latin typeface="+mn-ea"/>
                          <a:ea typeface="+mn-ea"/>
                        </a:rPr>
                        <a:t>true</a:t>
                      </a:r>
                      <a:r>
                        <a:rPr lang="zh-CN" altLang="en-US" sz="2000" dirty="0">
                          <a:latin typeface="+mn-ea"/>
                          <a:ea typeface="+mn-ea"/>
                        </a:rPr>
                        <a:t>结果为</a:t>
                      </a:r>
                      <a:r>
                        <a:rPr lang="en-US" altLang="zh-CN" sz="2000" dirty="0">
                          <a:latin typeface="+mn-ea"/>
                          <a:ea typeface="+mn-ea"/>
                        </a:rPr>
                        <a:t>true</a:t>
                      </a:r>
                      <a:r>
                        <a:rPr lang="zh-CN" altLang="en-US" sz="2000" dirty="0">
                          <a:latin typeface="+mn-ea"/>
                          <a:ea typeface="+mn-ea"/>
                        </a:rPr>
                        <a:t>，否则为</a:t>
                      </a:r>
                      <a:r>
                        <a:rPr lang="en-US" altLang="zh-CN" sz="2000" dirty="0">
                          <a:latin typeface="+mn-ea"/>
                          <a:ea typeface="+mn-ea"/>
                        </a:rPr>
                        <a:t>false</a:t>
                      </a:r>
                      <a:endParaRPr lang="zh-CN" altLang="en-US" sz="2000" dirty="0">
                        <a:latin typeface="+mn-ea"/>
                        <a:ea typeface="+mn-ea"/>
                      </a:endParaRPr>
                    </a:p>
                  </a:txBody>
                  <a:tcPr anchor="ctr"/>
                </a:tc>
                <a:tc>
                  <a: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lang="en-US" altLang="zh-CN" sz="2000" dirty="0">
                          <a:latin typeface="+mn-ea"/>
                          <a:ea typeface="+mn-ea"/>
                        </a:rPr>
                        <a:t>x&gt;1&amp;&amp;x&lt;10</a:t>
                      </a:r>
                      <a:endParaRPr lang="zh-CN" altLang="en-US" sz="2000" dirty="0">
                        <a:latin typeface="+mn-ea"/>
                        <a:ea typeface="+mn-ea"/>
                      </a:endParaRPr>
                    </a:p>
                  </a:txBody>
                  <a:tcPr anchor="ctr"/>
                </a:tc>
                <a:extLst>
                  <a:ext uri="{0D108BD9-81ED-4DB2-BD59-A6C34878D82A}">
                    <a16:rowId xmlns:a16="http://schemas.microsoft.com/office/drawing/2014/main" val="10002"/>
                  </a:ext>
                </a:extLst>
              </a:tr>
              <a:tr h="1008112">
                <a:tc>
                  <a:txBody>
                    <a:bodyPr/>
                    <a:lstStyle/>
                    <a:p>
                      <a:pPr algn="ctr"/>
                      <a:r>
                        <a:rPr lang="en-US" altLang="zh-CN" sz="2000" dirty="0">
                          <a:latin typeface="+mn-ea"/>
                          <a:ea typeface="+mn-ea"/>
                        </a:rPr>
                        <a:t>||</a:t>
                      </a:r>
                    </a:p>
                  </a:txBody>
                  <a:tcPr anchor="ctr"/>
                </a:tc>
                <a:tc>
                  <a:txBody>
                    <a:bodyPr/>
                    <a:lstStyle/>
                    <a:p>
                      <a:pPr algn="ctr"/>
                      <a:r>
                        <a:rPr lang="zh-CN" altLang="en-US" sz="2000" dirty="0">
                          <a:latin typeface="+mn-ea"/>
                          <a:ea typeface="+mn-ea"/>
                        </a:rPr>
                        <a:t>逻辑或</a:t>
                      </a:r>
                      <a:endParaRPr lang="en-US" altLang="zh-CN" sz="2000" dirty="0">
                        <a:latin typeface="+mn-ea"/>
                        <a:ea typeface="+mn-ea"/>
                      </a:endParaRPr>
                    </a:p>
                    <a:p>
                      <a:pPr algn="ctr"/>
                      <a:r>
                        <a:rPr lang="en-US" altLang="zh-CN" sz="2000" dirty="0">
                          <a:latin typeface="+mn-ea"/>
                          <a:ea typeface="+mn-ea"/>
                        </a:rPr>
                        <a:t>2</a:t>
                      </a:r>
                      <a:r>
                        <a:rPr lang="zh-CN" altLang="en-US" sz="2000" dirty="0">
                          <a:latin typeface="+mn-ea"/>
                          <a:ea typeface="+mn-ea"/>
                        </a:rPr>
                        <a:t>个条件有</a:t>
                      </a:r>
                      <a:r>
                        <a:rPr lang="en-US" altLang="zh-CN" sz="2000" dirty="0">
                          <a:latin typeface="+mn-ea"/>
                          <a:ea typeface="+mn-ea"/>
                        </a:rPr>
                        <a:t>1</a:t>
                      </a:r>
                      <a:r>
                        <a:rPr lang="zh-CN" altLang="en-US" sz="2000" dirty="0">
                          <a:latin typeface="+mn-ea"/>
                          <a:ea typeface="+mn-ea"/>
                        </a:rPr>
                        <a:t>个为</a:t>
                      </a:r>
                      <a:r>
                        <a:rPr lang="en-US" altLang="zh-CN" sz="2000" dirty="0">
                          <a:latin typeface="+mn-ea"/>
                          <a:ea typeface="+mn-ea"/>
                        </a:rPr>
                        <a:t>true</a:t>
                      </a:r>
                      <a:r>
                        <a:rPr lang="zh-CN" altLang="en-US" sz="2000" dirty="0">
                          <a:latin typeface="+mn-ea"/>
                          <a:ea typeface="+mn-ea"/>
                        </a:rPr>
                        <a:t>则为</a:t>
                      </a:r>
                      <a:r>
                        <a:rPr lang="en-US" altLang="zh-CN" sz="2000" dirty="0">
                          <a:latin typeface="+mn-ea"/>
                          <a:ea typeface="+mn-ea"/>
                        </a:rPr>
                        <a:t>true</a:t>
                      </a:r>
                      <a:r>
                        <a:rPr lang="zh-CN" altLang="en-US" sz="2000" dirty="0">
                          <a:latin typeface="+mn-ea"/>
                          <a:ea typeface="+mn-ea"/>
                        </a:rPr>
                        <a:t>，否则为</a:t>
                      </a:r>
                      <a:r>
                        <a:rPr lang="en-US" altLang="zh-CN" sz="2000" dirty="0">
                          <a:latin typeface="+mn-ea"/>
                          <a:ea typeface="+mn-ea"/>
                        </a:rPr>
                        <a:t>false</a:t>
                      </a:r>
                      <a:endParaRPr lang="zh-CN" altLang="en-US" sz="2000" dirty="0">
                        <a:latin typeface="+mn-ea"/>
                        <a:ea typeface="+mn-ea"/>
                      </a:endParaRPr>
                    </a:p>
                  </a:txBody>
                  <a:tcPr anchor="ctr"/>
                </a:tc>
                <a:tc>
                  <a: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lang="en-US" altLang="zh-CN" sz="2000" dirty="0">
                          <a:latin typeface="+mn-ea"/>
                          <a:ea typeface="+mn-ea"/>
                        </a:rPr>
                        <a:t>x&gt;3 || y&lt;5</a:t>
                      </a:r>
                      <a:endParaRPr lang="zh-CN" altLang="en-US" sz="2000" dirty="0">
                        <a:latin typeface="+mn-ea"/>
                        <a:ea typeface="+mn-ea"/>
                      </a:endParaRPr>
                    </a:p>
                  </a:txBody>
                  <a:tcPr anchor="ctr"/>
                </a:tc>
                <a:extLst>
                  <a:ext uri="{0D108BD9-81ED-4DB2-BD59-A6C34878D82A}">
                    <a16:rowId xmlns:a16="http://schemas.microsoft.com/office/drawing/2014/main" val="10003"/>
                  </a:ext>
                </a:extLst>
              </a:tr>
            </a:tbl>
          </a:graphicData>
        </a:graphic>
      </p:graphicFrame>
      <p:sp>
        <p:nvSpPr>
          <p:cNvPr id="7" name="矩形 6"/>
          <p:cNvSpPr/>
          <p:nvPr/>
        </p:nvSpPr>
        <p:spPr>
          <a:xfrm>
            <a:off x="590400" y="4869954"/>
            <a:ext cx="3418955" cy="553357"/>
          </a:xfrm>
          <a:prstGeom prst="rect">
            <a:avLst/>
          </a:prstGeom>
        </p:spPr>
        <p:txBody>
          <a:bodyPr vert="horz" lIns="121944" tIns="60972" rIns="121944" bIns="60972" rtlCol="0">
            <a:noAutofit/>
          </a:bodyPr>
          <a:lstStyle/>
          <a:p>
            <a:pPr eaLnBrk="0" hangingPunct="0">
              <a:lnSpc>
                <a:spcPct val="140000"/>
              </a:lnSpc>
              <a:buClr>
                <a:srgbClr val="808080"/>
              </a:buClr>
              <a:buSzPct val="60000"/>
              <a:buFont typeface="Wingdings" pitchFamily="2" charset="2"/>
              <a:buNone/>
            </a:pPr>
            <a:r>
              <a:rPr lang="zh-CN" altLang="en-US" sz="2400" b="1" dirty="0">
                <a:latin typeface="+mn-ea"/>
                <a:ea typeface="+mn-ea"/>
              </a:rPr>
              <a:t>操作符</a:t>
            </a:r>
            <a:r>
              <a:rPr lang="en-US" altLang="zh-CN" sz="2400" b="1" dirty="0">
                <a:latin typeface="+mn-ea"/>
                <a:ea typeface="+mn-ea"/>
              </a:rPr>
              <a:t>——</a:t>
            </a:r>
            <a:r>
              <a:rPr lang="zh-CN" altLang="en-US" sz="2400" b="1" dirty="0">
                <a:latin typeface="+mn-ea"/>
                <a:ea typeface="+mn-ea"/>
              </a:rPr>
              <a:t>优先级</a:t>
            </a:r>
          </a:p>
        </p:txBody>
      </p:sp>
      <p:sp>
        <p:nvSpPr>
          <p:cNvPr id="8" name="文本框 7"/>
          <p:cNvSpPr txBox="1"/>
          <p:nvPr/>
        </p:nvSpPr>
        <p:spPr>
          <a:xfrm>
            <a:off x="604488" y="5423311"/>
            <a:ext cx="8373419" cy="923330"/>
          </a:xfrm>
          <a:prstGeom prst="rect">
            <a:avLst/>
          </a:prstGeom>
          <a:noFill/>
        </p:spPr>
        <p:txBody>
          <a:bodyPr wrap="square" rtlCol="0">
            <a:spAutoFit/>
          </a:bodyPr>
          <a:lstStyle/>
          <a:p>
            <a:pPr>
              <a:lnSpc>
                <a:spcPct val="150000"/>
              </a:lnSpc>
            </a:pPr>
            <a:r>
              <a:rPr lang="zh-CN" altLang="en-US" dirty="0">
                <a:latin typeface="+mn-ea"/>
                <a:ea typeface="+mn-ea"/>
              </a:rPr>
              <a:t>当一个表达式中包含有多个不同的运算符时，不同的结合顺序可能得出不同结果</a:t>
            </a:r>
            <a:endParaRPr lang="en-US" altLang="zh-CN" dirty="0">
              <a:latin typeface="+mn-ea"/>
              <a:ea typeface="+mn-ea"/>
            </a:endParaRPr>
          </a:p>
          <a:p>
            <a:pPr>
              <a:lnSpc>
                <a:spcPct val="150000"/>
              </a:lnSpc>
            </a:pPr>
            <a:r>
              <a:rPr lang="zh-CN" altLang="en-US" dirty="0">
                <a:latin typeface="+mn-ea"/>
                <a:ea typeface="+mn-ea"/>
              </a:rPr>
              <a:t>优先级则规定表达式中操作符的计算顺序</a:t>
            </a:r>
          </a:p>
        </p:txBody>
      </p:sp>
    </p:spTree>
    <p:extLst>
      <p:ext uri="{BB962C8B-B14F-4D97-AF65-F5344CB8AC3E}">
        <p14:creationId xmlns:p14="http://schemas.microsoft.com/office/powerpoint/2010/main" val="3943297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表达式</a:t>
            </a:r>
            <a:endParaRPr lang="zh-CN" altLang="en-US" dirty="0"/>
          </a:p>
        </p:txBody>
      </p:sp>
      <p:sp>
        <p:nvSpPr>
          <p:cNvPr id="3" name="内容占位符 2"/>
          <p:cNvSpPr>
            <a:spLocks noGrp="1"/>
          </p:cNvSpPr>
          <p:nvPr>
            <p:ph idx="1"/>
          </p:nvPr>
        </p:nvSpPr>
        <p:spPr>
          <a:xfrm>
            <a:off x="590400" y="908261"/>
            <a:ext cx="11088000" cy="649325"/>
          </a:xfrm>
        </p:spPr>
        <p:txBody>
          <a:bodyPr anchor="ctr"/>
          <a:lstStyle/>
          <a:p>
            <a:pPr>
              <a:buFont typeface="Wingdings" panose="05000000000000000000" pitchFamily="2" charset="2"/>
              <a:buChar char="n"/>
            </a:pPr>
            <a:r>
              <a:rPr lang="zh-CN" altLang="en-US" dirty="0"/>
              <a:t>强制类型转换</a:t>
            </a:r>
          </a:p>
        </p:txBody>
      </p:sp>
      <p:sp>
        <p:nvSpPr>
          <p:cNvPr id="5" name="文本框 4"/>
          <p:cNvSpPr txBox="1"/>
          <p:nvPr/>
        </p:nvSpPr>
        <p:spPr>
          <a:xfrm>
            <a:off x="985019" y="1557586"/>
            <a:ext cx="9714519" cy="400110"/>
          </a:xfrm>
          <a:prstGeom prst="rect">
            <a:avLst/>
          </a:prstGeom>
          <a:noFill/>
        </p:spPr>
        <p:txBody>
          <a:bodyPr wrap="none" rtlCol="0">
            <a:spAutoFit/>
          </a:bodyPr>
          <a:lstStyle/>
          <a:p>
            <a:r>
              <a:rPr lang="zh-CN" altLang="en-US" sz="2000" dirty="0">
                <a:latin typeface="+mn-ea"/>
                <a:ea typeface="+mn-ea"/>
              </a:rPr>
              <a:t>在表达式中，当操作数的类型不同时，</a:t>
            </a:r>
            <a:r>
              <a:rPr lang="en-US" altLang="zh-CN" sz="2000" dirty="0">
                <a:latin typeface="+mn-ea"/>
                <a:ea typeface="+mn-ea"/>
              </a:rPr>
              <a:t>C++</a:t>
            </a:r>
            <a:r>
              <a:rPr lang="zh-CN" altLang="en-US" sz="2000" dirty="0">
                <a:latin typeface="+mn-ea"/>
                <a:ea typeface="+mn-ea"/>
              </a:rPr>
              <a:t>将强制进行类型转换，类型转换关系如下</a:t>
            </a:r>
          </a:p>
        </p:txBody>
      </p:sp>
      <p:grpSp>
        <p:nvGrpSpPr>
          <p:cNvPr id="75" name="组合 74"/>
          <p:cNvGrpSpPr/>
          <p:nvPr/>
        </p:nvGrpSpPr>
        <p:grpSpPr>
          <a:xfrm>
            <a:off x="2425179" y="2232832"/>
            <a:ext cx="6196593" cy="4196647"/>
            <a:chOff x="4221474" y="2441987"/>
            <a:chExt cx="6196593" cy="4196647"/>
          </a:xfrm>
        </p:grpSpPr>
        <p:sp>
          <p:nvSpPr>
            <p:cNvPr id="6" name="矩形 5"/>
            <p:cNvSpPr/>
            <p:nvPr/>
          </p:nvSpPr>
          <p:spPr bwMode="auto">
            <a:xfrm>
              <a:off x="4224039" y="2443066"/>
              <a:ext cx="1080120" cy="360040"/>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b="0" i="0" u="none" strike="noStrike" cap="none" normalizeH="0" baseline="0" dirty="0">
                  <a:ln>
                    <a:noFill/>
                  </a:ln>
                  <a:solidFill>
                    <a:schemeClr val="tx1"/>
                  </a:solidFill>
                  <a:effectLst/>
                  <a:latin typeface="Arial" charset="0"/>
                  <a:ea typeface="宋体" charset="-122"/>
                </a:rPr>
                <a:t>char</a:t>
              </a: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7" name="矩形 6"/>
            <p:cNvSpPr/>
            <p:nvPr/>
          </p:nvSpPr>
          <p:spPr bwMode="auto">
            <a:xfrm>
              <a:off x="4225379" y="3092391"/>
              <a:ext cx="1080120" cy="360040"/>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b="0" i="0" u="none" strike="noStrike" cap="none" normalizeH="0" baseline="0" dirty="0">
                  <a:ln>
                    <a:noFill/>
                  </a:ln>
                  <a:solidFill>
                    <a:schemeClr val="tx1"/>
                  </a:solidFill>
                  <a:effectLst/>
                  <a:latin typeface="Arial" charset="0"/>
                  <a:ea typeface="宋体" charset="-122"/>
                </a:rPr>
                <a:t>short</a:t>
              </a: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8" name="矩形 7"/>
            <p:cNvSpPr/>
            <p:nvPr/>
          </p:nvSpPr>
          <p:spPr bwMode="auto">
            <a:xfrm>
              <a:off x="4221474" y="3733891"/>
              <a:ext cx="1080120" cy="360040"/>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b="0" i="0" u="none" strike="noStrike" cap="none" normalizeH="0" baseline="0" dirty="0">
                  <a:ln>
                    <a:noFill/>
                  </a:ln>
                  <a:solidFill>
                    <a:schemeClr val="tx1"/>
                  </a:solidFill>
                  <a:effectLst/>
                  <a:latin typeface="Arial" charset="0"/>
                  <a:ea typeface="宋体" charset="-122"/>
                </a:rPr>
                <a:t>int</a:t>
              </a: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9" name="矩形 8"/>
            <p:cNvSpPr/>
            <p:nvPr/>
          </p:nvSpPr>
          <p:spPr bwMode="auto">
            <a:xfrm>
              <a:off x="4221474" y="4381963"/>
              <a:ext cx="1080120" cy="360040"/>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b="0" i="0" u="none" strike="noStrike" cap="none" normalizeH="0" baseline="0" dirty="0">
                  <a:ln>
                    <a:noFill/>
                  </a:ln>
                  <a:solidFill>
                    <a:schemeClr val="tx1"/>
                  </a:solidFill>
                  <a:effectLst/>
                  <a:latin typeface="Arial" charset="0"/>
                  <a:ea typeface="宋体" charset="-122"/>
                </a:rPr>
                <a:t>long</a:t>
              </a: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0" name="矩形 9"/>
            <p:cNvSpPr/>
            <p:nvPr/>
          </p:nvSpPr>
          <p:spPr bwMode="auto">
            <a:xfrm>
              <a:off x="5870579" y="4433422"/>
              <a:ext cx="1811181" cy="360040"/>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b="0" i="0" u="none" strike="noStrike" cap="none" normalizeH="0" baseline="0" dirty="0">
                  <a:ln>
                    <a:noFill/>
                  </a:ln>
                  <a:solidFill>
                    <a:schemeClr val="tx1"/>
                  </a:solidFill>
                  <a:effectLst/>
                  <a:latin typeface="Arial" charset="0"/>
                  <a:ea typeface="宋体" charset="-122"/>
                </a:rPr>
                <a:t>float</a:t>
              </a: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1" name="矩形 10"/>
            <p:cNvSpPr/>
            <p:nvPr/>
          </p:nvSpPr>
          <p:spPr bwMode="auto">
            <a:xfrm>
              <a:off x="8472511" y="2441987"/>
              <a:ext cx="1945556" cy="360040"/>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b="0" i="0" u="none" strike="noStrike" cap="none" normalizeH="0" baseline="0" dirty="0">
                  <a:ln>
                    <a:noFill/>
                  </a:ln>
                  <a:solidFill>
                    <a:schemeClr val="tx1"/>
                  </a:solidFill>
                  <a:effectLst/>
                  <a:latin typeface="Arial" charset="0"/>
                  <a:ea typeface="宋体" charset="-122"/>
                </a:rPr>
                <a:t>unsigned char</a:t>
              </a: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2" name="矩形 11"/>
            <p:cNvSpPr/>
            <p:nvPr/>
          </p:nvSpPr>
          <p:spPr bwMode="auto">
            <a:xfrm>
              <a:off x="8472511" y="3090606"/>
              <a:ext cx="1945556" cy="360040"/>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algn="ctr">
                <a:buClr>
                  <a:srgbClr val="CC9900"/>
                </a:buClr>
              </a:pPr>
              <a:r>
                <a:rPr lang="en-US" altLang="zh-CN" dirty="0">
                  <a:solidFill>
                    <a:schemeClr val="tx1"/>
                  </a:solidFill>
                  <a:latin typeface="Arial" charset="0"/>
                  <a:ea typeface="宋体" charset="-122"/>
                </a:rPr>
                <a:t>unsigned  short</a:t>
              </a: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3" name="矩形 12"/>
            <p:cNvSpPr/>
            <p:nvPr/>
          </p:nvSpPr>
          <p:spPr bwMode="auto">
            <a:xfrm>
              <a:off x="8472511" y="3772713"/>
              <a:ext cx="1945556" cy="360040"/>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algn="ctr">
                <a:buClr>
                  <a:srgbClr val="CC9900"/>
                </a:buClr>
              </a:pPr>
              <a:r>
                <a:rPr lang="en-US" altLang="zh-CN" dirty="0">
                  <a:solidFill>
                    <a:schemeClr val="tx1"/>
                  </a:solidFill>
                  <a:latin typeface="Arial" charset="0"/>
                  <a:ea typeface="宋体" charset="-122"/>
                </a:rPr>
                <a:t>unsigned int</a:t>
              </a: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 name="矩形 13"/>
            <p:cNvSpPr/>
            <p:nvPr/>
          </p:nvSpPr>
          <p:spPr bwMode="auto">
            <a:xfrm>
              <a:off x="8472511" y="4454821"/>
              <a:ext cx="1945556" cy="360040"/>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algn="ctr">
                <a:buClr>
                  <a:srgbClr val="CC9900"/>
                </a:buClr>
              </a:pPr>
              <a:r>
                <a:rPr lang="en-US" altLang="zh-CN" dirty="0">
                  <a:solidFill>
                    <a:schemeClr val="tx1"/>
                  </a:solidFill>
                  <a:latin typeface="Arial" charset="0"/>
                  <a:ea typeface="宋体" charset="-122"/>
                </a:rPr>
                <a:t>unsigned long</a:t>
              </a: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 name="矩形 14"/>
            <p:cNvSpPr/>
            <p:nvPr/>
          </p:nvSpPr>
          <p:spPr bwMode="auto">
            <a:xfrm>
              <a:off x="5870579" y="5446018"/>
              <a:ext cx="1811181" cy="360040"/>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b="0" i="0" u="none" strike="noStrike" cap="none" normalizeH="0" baseline="0" dirty="0">
                  <a:ln>
                    <a:noFill/>
                  </a:ln>
                  <a:solidFill>
                    <a:schemeClr val="tx1"/>
                  </a:solidFill>
                  <a:effectLst/>
                  <a:latin typeface="Arial" charset="0"/>
                  <a:ea typeface="宋体" charset="-122"/>
                </a:rPr>
                <a:t>double</a:t>
              </a: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6" name="矩形 15"/>
            <p:cNvSpPr/>
            <p:nvPr/>
          </p:nvSpPr>
          <p:spPr bwMode="auto">
            <a:xfrm>
              <a:off x="5870580" y="6278594"/>
              <a:ext cx="1811181" cy="360040"/>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b="0" i="0" u="none" strike="noStrike" cap="none" normalizeH="0" baseline="0" dirty="0">
                  <a:ln>
                    <a:noFill/>
                  </a:ln>
                  <a:solidFill>
                    <a:schemeClr val="tx1"/>
                  </a:solidFill>
                  <a:effectLst/>
                  <a:latin typeface="Arial" charset="0"/>
                  <a:ea typeface="宋体" charset="-122"/>
                </a:rPr>
                <a:t>long double</a:t>
              </a:r>
              <a:endParaRPr kumimoji="0" lang="zh-CN" altLang="en-US" sz="1800" b="0" i="0" u="none" strike="noStrike" cap="none" normalizeH="0" baseline="0" dirty="0">
                <a:ln>
                  <a:noFill/>
                </a:ln>
                <a:solidFill>
                  <a:schemeClr val="tx1"/>
                </a:solidFill>
                <a:effectLst/>
                <a:latin typeface="Arial" charset="0"/>
                <a:ea typeface="宋体" charset="-122"/>
              </a:endParaRPr>
            </a:p>
          </p:txBody>
        </p:sp>
        <p:cxnSp>
          <p:nvCxnSpPr>
            <p:cNvPr id="18" name="直接箭头连接符 17"/>
            <p:cNvCxnSpPr>
              <a:stCxn id="6" idx="2"/>
              <a:endCxn id="7" idx="0"/>
            </p:cNvCxnSpPr>
            <p:nvPr/>
          </p:nvCxnSpPr>
          <p:spPr bwMode="auto">
            <a:xfrm>
              <a:off x="4764099" y="2803106"/>
              <a:ext cx="1340" cy="289285"/>
            </a:xfrm>
            <a:prstGeom prst="straightConnector1">
              <a:avLst/>
            </a:prstGeom>
            <a:noFill/>
            <a:ln w="38100" cap="flat" cmpd="sng" algn="ctr">
              <a:solidFill>
                <a:srgbClr val="7030A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p:cNvCxnSpPr>
              <a:stCxn id="7" idx="2"/>
              <a:endCxn id="8" idx="0"/>
            </p:cNvCxnSpPr>
            <p:nvPr/>
          </p:nvCxnSpPr>
          <p:spPr bwMode="auto">
            <a:xfrm flipH="1">
              <a:off x="4761534" y="3452431"/>
              <a:ext cx="3905" cy="281460"/>
            </a:xfrm>
            <a:prstGeom prst="straightConnector1">
              <a:avLst/>
            </a:prstGeom>
            <a:noFill/>
            <a:ln w="38100" cap="flat" cmpd="sng" algn="ctr">
              <a:solidFill>
                <a:srgbClr val="7030A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a:stCxn id="8" idx="2"/>
              <a:endCxn id="9" idx="0"/>
            </p:cNvCxnSpPr>
            <p:nvPr/>
          </p:nvCxnSpPr>
          <p:spPr bwMode="auto">
            <a:xfrm>
              <a:off x="4761534" y="4093931"/>
              <a:ext cx="0" cy="288032"/>
            </a:xfrm>
            <a:prstGeom prst="straightConnector1">
              <a:avLst/>
            </a:prstGeom>
            <a:noFill/>
            <a:ln w="38100" cap="flat" cmpd="sng" algn="ctr">
              <a:solidFill>
                <a:srgbClr val="7030A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p:cNvCxnSpPr>
              <a:stCxn id="10" idx="2"/>
              <a:endCxn id="15" idx="0"/>
            </p:cNvCxnSpPr>
            <p:nvPr/>
          </p:nvCxnSpPr>
          <p:spPr bwMode="auto">
            <a:xfrm>
              <a:off x="6776170" y="4793462"/>
              <a:ext cx="0" cy="652556"/>
            </a:xfrm>
            <a:prstGeom prst="straightConnector1">
              <a:avLst/>
            </a:prstGeom>
            <a:noFill/>
            <a:ln w="38100" cap="flat" cmpd="sng" algn="ctr">
              <a:solidFill>
                <a:srgbClr val="7030A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箭头连接符 32"/>
            <p:cNvCxnSpPr>
              <a:stCxn id="15" idx="2"/>
              <a:endCxn id="16" idx="0"/>
            </p:cNvCxnSpPr>
            <p:nvPr/>
          </p:nvCxnSpPr>
          <p:spPr bwMode="auto">
            <a:xfrm>
              <a:off x="6776170" y="5806058"/>
              <a:ext cx="1" cy="472536"/>
            </a:xfrm>
            <a:prstGeom prst="straightConnector1">
              <a:avLst/>
            </a:prstGeom>
            <a:noFill/>
            <a:ln w="38100" cap="flat" cmpd="sng" algn="ctr">
              <a:solidFill>
                <a:srgbClr val="7030A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箭头连接符 38"/>
            <p:cNvCxnSpPr>
              <a:stCxn id="9" idx="2"/>
              <a:endCxn id="15" idx="1"/>
            </p:cNvCxnSpPr>
            <p:nvPr/>
          </p:nvCxnSpPr>
          <p:spPr bwMode="auto">
            <a:xfrm>
              <a:off x="4761534" y="4742003"/>
              <a:ext cx="1109045" cy="884035"/>
            </a:xfrm>
            <a:prstGeom prst="straightConnector1">
              <a:avLst/>
            </a:prstGeom>
            <a:noFill/>
            <a:ln w="38100" cap="flat" cmpd="sng" algn="ctr">
              <a:solidFill>
                <a:srgbClr val="7030A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箭头连接符 47"/>
            <p:cNvCxnSpPr>
              <a:stCxn id="11" idx="2"/>
              <a:endCxn id="12" idx="0"/>
            </p:cNvCxnSpPr>
            <p:nvPr/>
          </p:nvCxnSpPr>
          <p:spPr bwMode="auto">
            <a:xfrm>
              <a:off x="9445289" y="2802027"/>
              <a:ext cx="0" cy="288579"/>
            </a:xfrm>
            <a:prstGeom prst="straightConnector1">
              <a:avLst/>
            </a:prstGeom>
            <a:noFill/>
            <a:ln w="38100" cap="flat" cmpd="sng" algn="ctr">
              <a:solidFill>
                <a:srgbClr val="7030A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箭头连接符 54"/>
            <p:cNvCxnSpPr>
              <a:stCxn id="12" idx="2"/>
              <a:endCxn id="13" idx="0"/>
            </p:cNvCxnSpPr>
            <p:nvPr/>
          </p:nvCxnSpPr>
          <p:spPr bwMode="auto">
            <a:xfrm>
              <a:off x="9445289" y="3450646"/>
              <a:ext cx="0" cy="322067"/>
            </a:xfrm>
            <a:prstGeom prst="straightConnector1">
              <a:avLst/>
            </a:prstGeom>
            <a:noFill/>
            <a:ln w="38100" cap="flat" cmpd="sng" algn="ctr">
              <a:solidFill>
                <a:srgbClr val="7030A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箭头连接符 57"/>
            <p:cNvCxnSpPr>
              <a:stCxn id="13" idx="2"/>
              <a:endCxn id="14" idx="0"/>
            </p:cNvCxnSpPr>
            <p:nvPr/>
          </p:nvCxnSpPr>
          <p:spPr bwMode="auto">
            <a:xfrm>
              <a:off x="9445289" y="4132753"/>
              <a:ext cx="0" cy="322068"/>
            </a:xfrm>
            <a:prstGeom prst="straightConnector1">
              <a:avLst/>
            </a:prstGeom>
            <a:noFill/>
            <a:ln w="38100" cap="flat" cmpd="sng" algn="ctr">
              <a:solidFill>
                <a:srgbClr val="7030A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接箭头连接符 68"/>
            <p:cNvCxnSpPr>
              <a:stCxn id="14" idx="2"/>
              <a:endCxn id="15" idx="3"/>
            </p:cNvCxnSpPr>
            <p:nvPr/>
          </p:nvCxnSpPr>
          <p:spPr bwMode="auto">
            <a:xfrm flipH="1">
              <a:off x="7681760" y="4814861"/>
              <a:ext cx="1763529" cy="811177"/>
            </a:xfrm>
            <a:prstGeom prst="straightConnector1">
              <a:avLst/>
            </a:prstGeom>
            <a:noFill/>
            <a:ln w="38100" cap="flat" cmpd="sng" algn="ctr">
              <a:solidFill>
                <a:srgbClr val="7030A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635455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p:cNvSpPr txBox="1">
            <a:spLocks/>
          </p:cNvSpPr>
          <p:nvPr/>
        </p:nvSpPr>
        <p:spPr>
          <a:xfrm>
            <a:off x="590400" y="260423"/>
            <a:ext cx="11088000" cy="539876"/>
          </a:xfrm>
          <a:prstGeom prst="rect">
            <a:avLst/>
          </a:prstGeom>
        </p:spPr>
        <p:txBody>
          <a:bodyPr vert="horz" lIns="121944" tIns="60972" rIns="121944" bIns="60972" rtlCol="0" anchor="ctr">
            <a:noAutofit/>
          </a:bodyPr>
          <a:lstStyle>
            <a:lvl1pPr algn="l" rtl="0" eaLnBrk="0" fontAlgn="base" hangingPunct="0">
              <a:spcBef>
                <a:spcPct val="0"/>
              </a:spcBef>
              <a:spcAft>
                <a:spcPct val="0"/>
              </a:spcAft>
              <a:defRPr sz="3800" b="1">
                <a:solidFill>
                  <a:srgbClr val="C00000"/>
                </a:solidFill>
                <a:latin typeface="+mn-ea"/>
                <a:ea typeface="+mn-ea"/>
                <a:cs typeface="+mj-cs"/>
              </a:defRPr>
            </a:lvl1pPr>
            <a:lvl2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5pPr>
            <a:lvl6pPr marL="54438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877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316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755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a:lstStyle>
          <a:p>
            <a:r>
              <a:rPr lang="en-US" altLang="zh-CN" sz="3600" kern="0">
                <a:solidFill>
                  <a:srgbClr val="FF0000"/>
                </a:solidFill>
                <a:latin typeface="微软雅黑" panose="020B0503020204020204" pitchFamily="34" charset="-122"/>
                <a:ea typeface="微软雅黑" panose="020B0503020204020204" pitchFamily="34" charset="-122"/>
              </a:rPr>
              <a:t>C++</a:t>
            </a:r>
            <a:r>
              <a:rPr lang="zh-CN" altLang="en-US" sz="3600" kern="0">
                <a:solidFill>
                  <a:srgbClr val="FF0000"/>
                </a:solidFill>
                <a:latin typeface="微软雅黑" panose="020B0503020204020204" pitchFamily="34" charset="-122"/>
                <a:ea typeface="微软雅黑" panose="020B0503020204020204" pitchFamily="34" charset="-122"/>
              </a:rPr>
              <a:t>概述</a:t>
            </a:r>
            <a:endParaRPr lang="zh-CN" altLang="en-US" sz="3600" kern="0" dirty="0">
              <a:solidFill>
                <a:srgbClr val="FF0000"/>
              </a:solidFill>
              <a:latin typeface="微软雅黑" panose="020B0503020204020204" pitchFamily="34" charset="-122"/>
              <a:ea typeface="微软雅黑" panose="020B0503020204020204" pitchFamily="34" charset="-122"/>
            </a:endParaRPr>
          </a:p>
        </p:txBody>
      </p:sp>
      <p:sp>
        <p:nvSpPr>
          <p:cNvPr id="37" name="内容占位符 2"/>
          <p:cNvSpPr txBox="1">
            <a:spLocks/>
          </p:cNvSpPr>
          <p:nvPr/>
        </p:nvSpPr>
        <p:spPr>
          <a:xfrm>
            <a:off x="590400" y="908261"/>
            <a:ext cx="11088000" cy="649325"/>
          </a:xfrm>
          <a:prstGeom prst="rect">
            <a:avLst/>
          </a:prstGeom>
        </p:spPr>
        <p:txBody>
          <a:bodyPr vert="horz" lIns="121944" tIns="60972" rIns="121944" bIns="60972" rtlCol="0">
            <a:noAutofit/>
          </a:bodyPr>
          <a:lstStyle>
            <a:lvl1pPr marL="408291" indent="-408291"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tx1"/>
                </a:solidFill>
                <a:latin typeface="+mn-ea"/>
                <a:ea typeface="+mn-ea"/>
                <a:cs typeface="+mn-cs"/>
              </a:defRPr>
            </a:lvl1pPr>
            <a:lvl2pPr marL="884631" indent="-34024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60970" indent="-27219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mn-ea"/>
                <a:ea typeface="+mn-ea"/>
                <a:cs typeface="+mn-cs"/>
              </a:defRPr>
            </a:lvl3pPr>
            <a:lvl4pPr marL="1905358" indent="-272194" algn="l" rtl="0" eaLnBrk="0" fontAlgn="base" hangingPunct="0">
              <a:lnSpc>
                <a:spcPct val="140000"/>
              </a:lnSpc>
              <a:spcBef>
                <a:spcPct val="0"/>
              </a:spcBef>
              <a:spcAft>
                <a:spcPct val="0"/>
              </a:spcAft>
              <a:buChar char="–"/>
              <a:defRPr sz="1700">
                <a:solidFill>
                  <a:schemeClr val="tx1"/>
                </a:solidFill>
                <a:latin typeface="+mn-ea"/>
                <a:ea typeface="+mn-ea"/>
                <a:cs typeface="+mn-cs"/>
              </a:defRPr>
            </a:lvl4pPr>
            <a:lvl5pPr marL="2449746" indent="-272194" algn="l" rtl="0" eaLnBrk="0" fontAlgn="base" hangingPunct="0">
              <a:lnSpc>
                <a:spcPct val="140000"/>
              </a:lnSpc>
              <a:spcBef>
                <a:spcPct val="0"/>
              </a:spcBef>
              <a:spcAft>
                <a:spcPct val="0"/>
              </a:spcAft>
              <a:buFont typeface="Arial" charset="0"/>
              <a:buChar char="~"/>
              <a:defRPr sz="1400">
                <a:solidFill>
                  <a:schemeClr val="tx1"/>
                </a:solidFill>
                <a:latin typeface="+mn-ea"/>
                <a:ea typeface="+mn-ea"/>
                <a:cs typeface="+mn-cs"/>
              </a:defRPr>
            </a:lvl5pPr>
            <a:lvl6pPr marL="2994134"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8522"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82910"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7298"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a:lstStyle>
          <a:p>
            <a:pPr>
              <a:buFont typeface="Wingdings" pitchFamily="2" charset="2"/>
              <a:buChar char="n"/>
            </a:pPr>
            <a:r>
              <a:rPr lang="en-US" altLang="zh-CN" kern="0" dirty="0"/>
              <a:t>C++</a:t>
            </a:r>
            <a:r>
              <a:rPr lang="zh-CN" altLang="en-US" kern="0" dirty="0"/>
              <a:t>简史</a:t>
            </a:r>
          </a:p>
        </p:txBody>
      </p:sp>
      <p:sp>
        <p:nvSpPr>
          <p:cNvPr id="2" name="矩形 1"/>
          <p:cNvSpPr/>
          <p:nvPr/>
        </p:nvSpPr>
        <p:spPr>
          <a:xfrm>
            <a:off x="1705099" y="1437377"/>
            <a:ext cx="9865096" cy="1200329"/>
          </a:xfrm>
          <a:prstGeom prst="rect">
            <a:avLst/>
          </a:prstGeom>
        </p:spPr>
        <p:txBody>
          <a:bodyPr wrap="square">
            <a:spAutoFit/>
          </a:bodyPr>
          <a:lstStyle/>
          <a:p>
            <a:pPr>
              <a:lnSpc>
                <a:spcPct val="150000"/>
              </a:lnSpc>
            </a:pPr>
            <a:r>
              <a:rPr lang="en-US" altLang="zh-CN" sz="1600" dirty="0">
                <a:latin typeface="+mn-ea"/>
                <a:ea typeface="+mn-ea"/>
              </a:rPr>
              <a:t>1970</a:t>
            </a:r>
            <a:r>
              <a:rPr lang="zh-CN" altLang="en-US" sz="1600" dirty="0">
                <a:latin typeface="+mn-ea"/>
                <a:ea typeface="+mn-ea"/>
              </a:rPr>
              <a:t>年，</a:t>
            </a:r>
            <a:r>
              <a:rPr lang="en-US" altLang="zh-CN" sz="1600" dirty="0">
                <a:latin typeface="+mn-ea"/>
                <a:ea typeface="+mn-ea"/>
              </a:rPr>
              <a:t>AT&amp;T</a:t>
            </a:r>
            <a:r>
              <a:rPr lang="zh-CN" altLang="en-US" sz="1600" dirty="0">
                <a:latin typeface="+mn-ea"/>
                <a:ea typeface="+mn-ea"/>
              </a:rPr>
              <a:t>的</a:t>
            </a:r>
            <a:r>
              <a:rPr lang="en-US" altLang="zh-CN" sz="1600" dirty="0">
                <a:latin typeface="+mn-ea"/>
                <a:ea typeface="+mn-ea"/>
              </a:rPr>
              <a:t>Bell</a:t>
            </a:r>
            <a:r>
              <a:rPr lang="zh-CN" altLang="en-US" sz="1600" dirty="0">
                <a:latin typeface="+mn-ea"/>
                <a:ea typeface="+mn-ea"/>
              </a:rPr>
              <a:t>实验室的</a:t>
            </a:r>
            <a:r>
              <a:rPr lang="en-US" altLang="zh-CN" sz="1600" dirty="0">
                <a:latin typeface="+mn-ea"/>
                <a:ea typeface="+mn-ea"/>
              </a:rPr>
              <a:t>D.Ritchie</a:t>
            </a:r>
            <a:r>
              <a:rPr lang="zh-CN" altLang="en-US" sz="1600" dirty="0">
                <a:latin typeface="+mn-ea"/>
                <a:ea typeface="+mn-ea"/>
              </a:rPr>
              <a:t>和</a:t>
            </a:r>
            <a:r>
              <a:rPr lang="en-US" altLang="zh-CN" sz="1600" dirty="0">
                <a:latin typeface="+mn-ea"/>
                <a:ea typeface="+mn-ea"/>
              </a:rPr>
              <a:t>K.Thompson</a:t>
            </a:r>
            <a:r>
              <a:rPr lang="zh-CN" altLang="en-US" sz="1600" dirty="0">
                <a:latin typeface="+mn-ea"/>
                <a:ea typeface="+mn-ea"/>
              </a:rPr>
              <a:t>共同发明了</a:t>
            </a:r>
            <a:r>
              <a:rPr lang="en-US" altLang="zh-CN" sz="1600" dirty="0">
                <a:latin typeface="+mn-ea"/>
                <a:ea typeface="+mn-ea"/>
              </a:rPr>
              <a:t>C</a:t>
            </a:r>
            <a:r>
              <a:rPr lang="zh-CN" altLang="en-US" sz="1600" dirty="0">
                <a:latin typeface="+mn-ea"/>
                <a:ea typeface="+mn-ea"/>
              </a:rPr>
              <a:t>语言；研制</a:t>
            </a:r>
            <a:r>
              <a:rPr lang="en-US" altLang="zh-CN" sz="1600" dirty="0">
                <a:latin typeface="+mn-ea"/>
                <a:ea typeface="+mn-ea"/>
              </a:rPr>
              <a:t>C</a:t>
            </a:r>
            <a:r>
              <a:rPr lang="zh-CN" altLang="en-US" sz="1600" dirty="0">
                <a:latin typeface="+mn-ea"/>
                <a:ea typeface="+mn-ea"/>
              </a:rPr>
              <a:t>语言的初衷是用它编写</a:t>
            </a:r>
            <a:r>
              <a:rPr lang="en-US" altLang="zh-CN" sz="1600" dirty="0">
                <a:latin typeface="+mn-ea"/>
                <a:ea typeface="+mn-ea"/>
              </a:rPr>
              <a:t>UNIX</a:t>
            </a:r>
            <a:r>
              <a:rPr lang="zh-CN" altLang="en-US" sz="1600" dirty="0">
                <a:latin typeface="+mn-ea"/>
                <a:ea typeface="+mn-ea"/>
              </a:rPr>
              <a:t>系统程序，因此，它实际上是</a:t>
            </a:r>
            <a:r>
              <a:rPr lang="en-US" altLang="zh-CN" sz="1600" dirty="0">
                <a:latin typeface="+mn-ea"/>
                <a:ea typeface="+mn-ea"/>
              </a:rPr>
              <a:t>UNIX</a:t>
            </a:r>
            <a:r>
              <a:rPr lang="zh-CN" altLang="en-US" sz="1600" dirty="0">
                <a:latin typeface="+mn-ea"/>
                <a:ea typeface="+mn-ea"/>
              </a:rPr>
              <a:t>的“副产品”；它充分结合了汇编语言和高级语言的优点，高效而灵活，又容易移植</a:t>
            </a:r>
          </a:p>
        </p:txBody>
      </p:sp>
      <p:cxnSp>
        <p:nvCxnSpPr>
          <p:cNvPr id="4" name="直接连接符 3"/>
          <p:cNvCxnSpPr/>
          <p:nvPr/>
        </p:nvCxnSpPr>
        <p:spPr bwMode="auto">
          <a:xfrm>
            <a:off x="1489075" y="1557586"/>
            <a:ext cx="0" cy="4968552"/>
          </a:xfrm>
          <a:prstGeom prst="line">
            <a:avLst/>
          </a:prstGeom>
          <a:ln>
            <a:headEnd type="none" w="med" len="med"/>
            <a:tailEnd type="triangle" w="med" len="med"/>
          </a:ln>
          <a:extLst/>
        </p:spPr>
        <p:style>
          <a:lnRef idx="2">
            <a:schemeClr val="accent4"/>
          </a:lnRef>
          <a:fillRef idx="0">
            <a:schemeClr val="accent4"/>
          </a:fillRef>
          <a:effectRef idx="1">
            <a:schemeClr val="accent4"/>
          </a:effectRef>
          <a:fontRef idx="minor">
            <a:schemeClr val="tx1"/>
          </a:fontRef>
        </p:style>
      </p:cxnSp>
      <p:sp>
        <p:nvSpPr>
          <p:cNvPr id="7" name="椭圆 6"/>
          <p:cNvSpPr/>
          <p:nvPr/>
        </p:nvSpPr>
        <p:spPr bwMode="auto">
          <a:xfrm>
            <a:off x="1362747" y="1557586"/>
            <a:ext cx="252655" cy="252655"/>
          </a:xfrm>
          <a:prstGeom prst="ellipse">
            <a:avLst/>
          </a:pr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矩形 7"/>
          <p:cNvSpPr/>
          <p:nvPr/>
        </p:nvSpPr>
        <p:spPr>
          <a:xfrm>
            <a:off x="1692621" y="2659192"/>
            <a:ext cx="10309621" cy="338554"/>
          </a:xfrm>
          <a:prstGeom prst="rect">
            <a:avLst/>
          </a:prstGeom>
        </p:spPr>
        <p:txBody>
          <a:bodyPr wrap="square">
            <a:spAutoFit/>
          </a:bodyPr>
          <a:lstStyle/>
          <a:p>
            <a:r>
              <a:rPr lang="en-US" altLang="zh-CN" sz="1600" dirty="0">
                <a:latin typeface="+mn-ea"/>
                <a:ea typeface="+mn-ea"/>
              </a:rPr>
              <a:t>1979</a:t>
            </a:r>
            <a:r>
              <a:rPr lang="zh-CN" altLang="en-US" sz="1600" dirty="0">
                <a:latin typeface="+mn-ea"/>
                <a:ea typeface="+mn-ea"/>
              </a:rPr>
              <a:t>年，</a:t>
            </a:r>
            <a:r>
              <a:rPr lang="en-US" altLang="zh-CN" sz="1600" dirty="0">
                <a:latin typeface="+mn-ea"/>
                <a:ea typeface="+mn-ea"/>
              </a:rPr>
              <a:t>Bjame Sgoustrup</a:t>
            </a:r>
            <a:r>
              <a:rPr lang="zh-CN" altLang="en-US" sz="1600" dirty="0">
                <a:latin typeface="+mn-ea"/>
                <a:ea typeface="+mn-ea"/>
              </a:rPr>
              <a:t>到了</a:t>
            </a:r>
            <a:r>
              <a:rPr lang="en-US" altLang="zh-CN" sz="1600" dirty="0">
                <a:latin typeface="+mn-ea"/>
                <a:ea typeface="+mn-ea"/>
              </a:rPr>
              <a:t>Bell</a:t>
            </a:r>
            <a:r>
              <a:rPr lang="zh-CN" altLang="en-US" sz="1600" dirty="0">
                <a:latin typeface="+mn-ea"/>
                <a:ea typeface="+mn-ea"/>
              </a:rPr>
              <a:t>实验室，开始从事将</a:t>
            </a:r>
            <a:r>
              <a:rPr lang="en-US" altLang="zh-CN" sz="1600" dirty="0">
                <a:latin typeface="+mn-ea"/>
                <a:ea typeface="+mn-ea"/>
              </a:rPr>
              <a:t>C</a:t>
            </a:r>
            <a:r>
              <a:rPr lang="zh-CN" altLang="en-US" sz="1600" dirty="0">
                <a:latin typeface="+mn-ea"/>
                <a:ea typeface="+mn-ea"/>
              </a:rPr>
              <a:t>改良为带类的</a:t>
            </a:r>
            <a:r>
              <a:rPr lang="en-US" altLang="zh-CN" sz="1600" dirty="0">
                <a:latin typeface="+mn-ea"/>
                <a:ea typeface="+mn-ea"/>
              </a:rPr>
              <a:t>C</a:t>
            </a:r>
            <a:r>
              <a:rPr lang="zh-CN" altLang="en-US" sz="1600" dirty="0">
                <a:latin typeface="+mn-ea"/>
                <a:ea typeface="+mn-ea"/>
              </a:rPr>
              <a:t>（</a:t>
            </a:r>
            <a:r>
              <a:rPr lang="en-US" altLang="zh-CN" sz="1600" dirty="0">
                <a:latin typeface="+mn-ea"/>
                <a:ea typeface="+mn-ea"/>
              </a:rPr>
              <a:t>C with classes</a:t>
            </a:r>
            <a:r>
              <a:rPr lang="zh-CN" altLang="en-US" sz="1600" dirty="0">
                <a:latin typeface="+mn-ea"/>
                <a:ea typeface="+mn-ea"/>
              </a:rPr>
              <a:t>）的工作</a:t>
            </a:r>
          </a:p>
        </p:txBody>
      </p:sp>
      <p:sp>
        <p:nvSpPr>
          <p:cNvPr id="13" name="椭圆 12"/>
          <p:cNvSpPr/>
          <p:nvPr/>
        </p:nvSpPr>
        <p:spPr bwMode="auto">
          <a:xfrm>
            <a:off x="1362747" y="2668512"/>
            <a:ext cx="252655" cy="252655"/>
          </a:xfrm>
          <a:prstGeom prst="ellipse">
            <a:avLst/>
          </a:pr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9" name="矩形 8"/>
          <p:cNvSpPr/>
          <p:nvPr/>
        </p:nvSpPr>
        <p:spPr>
          <a:xfrm>
            <a:off x="1710159" y="3141762"/>
            <a:ext cx="3159839" cy="338554"/>
          </a:xfrm>
          <a:prstGeom prst="rect">
            <a:avLst/>
          </a:prstGeom>
        </p:spPr>
        <p:txBody>
          <a:bodyPr wrap="none">
            <a:spAutoFit/>
          </a:bodyPr>
          <a:lstStyle/>
          <a:p>
            <a:r>
              <a:rPr lang="en-US" altLang="zh-CN" sz="1600" dirty="0">
                <a:latin typeface="+mn-ea"/>
                <a:ea typeface="+mn-ea"/>
              </a:rPr>
              <a:t>1983</a:t>
            </a:r>
            <a:r>
              <a:rPr lang="zh-CN" altLang="en-US" sz="1600" dirty="0">
                <a:latin typeface="+mn-ea"/>
                <a:ea typeface="+mn-ea"/>
              </a:rPr>
              <a:t>年该语言被正式命名为</a:t>
            </a:r>
            <a:r>
              <a:rPr lang="en-US" altLang="zh-CN" sz="1600" dirty="0">
                <a:latin typeface="+mn-ea"/>
                <a:ea typeface="+mn-ea"/>
              </a:rPr>
              <a:t>C++</a:t>
            </a:r>
            <a:endParaRPr lang="zh-CN" altLang="en-US" sz="1600" dirty="0">
              <a:latin typeface="+mn-ea"/>
              <a:ea typeface="+mn-ea"/>
            </a:endParaRPr>
          </a:p>
        </p:txBody>
      </p:sp>
      <p:sp>
        <p:nvSpPr>
          <p:cNvPr id="15" name="椭圆 14"/>
          <p:cNvSpPr/>
          <p:nvPr/>
        </p:nvSpPr>
        <p:spPr bwMode="auto">
          <a:xfrm>
            <a:off x="1344432" y="3145247"/>
            <a:ext cx="252655" cy="252655"/>
          </a:xfrm>
          <a:prstGeom prst="ellipse">
            <a:avLst/>
          </a:pr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矩形 9"/>
          <p:cNvSpPr/>
          <p:nvPr/>
        </p:nvSpPr>
        <p:spPr>
          <a:xfrm>
            <a:off x="1718215" y="3645818"/>
            <a:ext cx="7468711" cy="338554"/>
          </a:xfrm>
          <a:prstGeom prst="rect">
            <a:avLst/>
          </a:prstGeom>
        </p:spPr>
        <p:txBody>
          <a:bodyPr wrap="none">
            <a:spAutoFit/>
          </a:bodyPr>
          <a:lstStyle/>
          <a:p>
            <a:r>
              <a:rPr lang="zh-CN" altLang="en-US" sz="1600" dirty="0">
                <a:latin typeface="+mn-ea"/>
                <a:ea typeface="+mn-ea"/>
              </a:rPr>
              <a:t>国际标准化组织的联合标准化委员会于</a:t>
            </a:r>
            <a:r>
              <a:rPr lang="en-US" altLang="zh-CN" sz="1600" dirty="0">
                <a:latin typeface="+mn-ea"/>
                <a:ea typeface="+mn-ea"/>
              </a:rPr>
              <a:t>1997</a:t>
            </a:r>
            <a:r>
              <a:rPr lang="zh-CN" altLang="en-US" sz="1600" dirty="0">
                <a:latin typeface="+mn-ea"/>
                <a:ea typeface="+mn-ea"/>
              </a:rPr>
              <a:t>年通过了</a:t>
            </a:r>
            <a:r>
              <a:rPr lang="en-US" altLang="zh-CN" sz="1600" dirty="0">
                <a:latin typeface="+mn-ea"/>
                <a:ea typeface="+mn-ea"/>
              </a:rPr>
              <a:t>C++</a:t>
            </a:r>
            <a:r>
              <a:rPr lang="zh-CN" altLang="en-US" sz="1600" dirty="0">
                <a:latin typeface="+mn-ea"/>
                <a:ea typeface="+mn-ea"/>
              </a:rPr>
              <a:t>第一个标准的最终草案</a:t>
            </a:r>
          </a:p>
        </p:txBody>
      </p:sp>
      <p:sp>
        <p:nvSpPr>
          <p:cNvPr id="11" name="矩形 10"/>
          <p:cNvSpPr/>
          <p:nvPr/>
        </p:nvSpPr>
        <p:spPr>
          <a:xfrm>
            <a:off x="1692621" y="4155604"/>
            <a:ext cx="10278828" cy="338554"/>
          </a:xfrm>
          <a:prstGeom prst="rect">
            <a:avLst/>
          </a:prstGeom>
        </p:spPr>
        <p:txBody>
          <a:bodyPr wrap="square">
            <a:spAutoFit/>
          </a:bodyPr>
          <a:lstStyle/>
          <a:p>
            <a:r>
              <a:rPr lang="en-US" altLang="zh-CN" sz="1600" dirty="0">
                <a:latin typeface="+mn-ea"/>
                <a:ea typeface="+mn-ea"/>
              </a:rPr>
              <a:t>1998</a:t>
            </a:r>
            <a:r>
              <a:rPr lang="zh-CN" altLang="en-US" sz="1600" dirty="0">
                <a:latin typeface="+mn-ea"/>
                <a:ea typeface="+mn-ea"/>
              </a:rPr>
              <a:t>年，</a:t>
            </a:r>
            <a:r>
              <a:rPr lang="en-US" altLang="zh-CN" sz="1600" dirty="0">
                <a:latin typeface="+mn-ea"/>
                <a:ea typeface="+mn-ea"/>
              </a:rPr>
              <a:t>C++</a:t>
            </a:r>
            <a:r>
              <a:rPr lang="zh-CN" altLang="en-US" sz="1600" dirty="0">
                <a:latin typeface="+mn-ea"/>
                <a:ea typeface="+mn-ea"/>
              </a:rPr>
              <a:t>的</a:t>
            </a:r>
            <a:r>
              <a:rPr lang="en-US" altLang="zh-CN" sz="1600" dirty="0">
                <a:latin typeface="+mn-ea"/>
                <a:ea typeface="+mn-ea"/>
              </a:rPr>
              <a:t>ANSI/IS0</a:t>
            </a:r>
            <a:r>
              <a:rPr lang="zh-CN" altLang="en-US" sz="1600" dirty="0">
                <a:latin typeface="+mn-ea"/>
                <a:ea typeface="+mn-ea"/>
              </a:rPr>
              <a:t>标准被投入使用。通常，这个版本的</a:t>
            </a:r>
            <a:r>
              <a:rPr lang="en-US" altLang="zh-CN" sz="1600" dirty="0">
                <a:latin typeface="+mn-ea"/>
                <a:ea typeface="+mn-ea"/>
              </a:rPr>
              <a:t>C++</a:t>
            </a:r>
            <a:r>
              <a:rPr lang="zh-CN" altLang="en-US" sz="1600" dirty="0">
                <a:latin typeface="+mn-ea"/>
                <a:ea typeface="+mn-ea"/>
              </a:rPr>
              <a:t>被认为是标准</a:t>
            </a:r>
            <a:r>
              <a:rPr lang="en-US" altLang="zh-CN" sz="1600" dirty="0">
                <a:latin typeface="+mn-ea"/>
                <a:ea typeface="+mn-ea"/>
              </a:rPr>
              <a:t>C++</a:t>
            </a:r>
            <a:r>
              <a:rPr lang="zh-CN" altLang="en-US" sz="1600" dirty="0">
                <a:latin typeface="+mn-ea"/>
                <a:ea typeface="+mn-ea"/>
              </a:rPr>
              <a:t>，即</a:t>
            </a:r>
            <a:r>
              <a:rPr lang="en-US" altLang="zh-CN" sz="1600" dirty="0">
                <a:latin typeface="+mn-ea"/>
                <a:ea typeface="+mn-ea"/>
              </a:rPr>
              <a:t>C++ 98 </a:t>
            </a:r>
            <a:r>
              <a:rPr lang="zh-CN" altLang="en-US" sz="1600" dirty="0">
                <a:latin typeface="+mn-ea"/>
                <a:ea typeface="+mn-ea"/>
              </a:rPr>
              <a:t>标准</a:t>
            </a:r>
          </a:p>
        </p:txBody>
      </p:sp>
      <p:sp>
        <p:nvSpPr>
          <p:cNvPr id="12" name="矩形 11"/>
          <p:cNvSpPr/>
          <p:nvPr/>
        </p:nvSpPr>
        <p:spPr>
          <a:xfrm>
            <a:off x="1709018" y="4595591"/>
            <a:ext cx="4384534" cy="338554"/>
          </a:xfrm>
          <a:prstGeom prst="rect">
            <a:avLst/>
          </a:prstGeom>
        </p:spPr>
        <p:txBody>
          <a:bodyPr wrap="none">
            <a:spAutoFit/>
          </a:bodyPr>
          <a:lstStyle/>
          <a:p>
            <a:r>
              <a:rPr lang="en-US" altLang="zh-CN" sz="1600" dirty="0">
                <a:latin typeface="+mn-ea"/>
                <a:ea typeface="+mn-ea"/>
              </a:rPr>
              <a:t>2003</a:t>
            </a:r>
            <a:r>
              <a:rPr lang="zh-CN" altLang="en-US" sz="1600" dirty="0">
                <a:latin typeface="+mn-ea"/>
                <a:ea typeface="+mn-ea"/>
              </a:rPr>
              <a:t>年通过了</a:t>
            </a:r>
            <a:r>
              <a:rPr lang="en-US" altLang="zh-CN" sz="1600" dirty="0">
                <a:latin typeface="+mn-ea"/>
                <a:ea typeface="+mn-ea"/>
              </a:rPr>
              <a:t>C++</a:t>
            </a:r>
            <a:r>
              <a:rPr lang="zh-CN" altLang="en-US" sz="1600" dirty="0">
                <a:latin typeface="+mn-ea"/>
                <a:ea typeface="+mn-ea"/>
              </a:rPr>
              <a:t>标准第二版，</a:t>
            </a:r>
            <a:r>
              <a:rPr lang="en-US" altLang="zh-CN" sz="1600" dirty="0">
                <a:latin typeface="+mn-ea"/>
                <a:ea typeface="+mn-ea"/>
              </a:rPr>
              <a:t>C++03</a:t>
            </a:r>
            <a:r>
              <a:rPr lang="zh-CN" altLang="en-US" sz="1600" dirty="0">
                <a:latin typeface="+mn-ea"/>
                <a:ea typeface="+mn-ea"/>
              </a:rPr>
              <a:t>标准</a:t>
            </a:r>
          </a:p>
        </p:txBody>
      </p:sp>
      <p:sp>
        <p:nvSpPr>
          <p:cNvPr id="14" name="矩形 13"/>
          <p:cNvSpPr/>
          <p:nvPr/>
        </p:nvSpPr>
        <p:spPr>
          <a:xfrm>
            <a:off x="1705099" y="5050470"/>
            <a:ext cx="9973301" cy="830997"/>
          </a:xfrm>
          <a:prstGeom prst="rect">
            <a:avLst/>
          </a:prstGeom>
        </p:spPr>
        <p:txBody>
          <a:bodyPr wrap="square">
            <a:spAutoFit/>
          </a:bodyPr>
          <a:lstStyle/>
          <a:p>
            <a:pPr>
              <a:lnSpc>
                <a:spcPct val="150000"/>
              </a:lnSpc>
            </a:pPr>
            <a:r>
              <a:rPr lang="en-US" altLang="zh-CN" sz="1600" dirty="0">
                <a:latin typeface="+mn-ea"/>
                <a:ea typeface="+mn-ea"/>
              </a:rPr>
              <a:t>2011</a:t>
            </a:r>
            <a:r>
              <a:rPr lang="zh-CN" altLang="en-US" sz="1600" dirty="0">
                <a:latin typeface="+mn-ea"/>
                <a:ea typeface="+mn-ea"/>
              </a:rPr>
              <a:t>年发布了</a:t>
            </a:r>
            <a:r>
              <a:rPr lang="en-US" altLang="zh-CN" sz="1600" dirty="0">
                <a:latin typeface="+mn-ea"/>
                <a:ea typeface="+mn-ea"/>
              </a:rPr>
              <a:t>C++</a:t>
            </a:r>
            <a:r>
              <a:rPr lang="zh-CN" altLang="en-US" sz="1600" dirty="0">
                <a:latin typeface="+mn-ea"/>
                <a:ea typeface="+mn-ea"/>
              </a:rPr>
              <a:t>标准第四版</a:t>
            </a:r>
            <a:r>
              <a:rPr lang="en-US" altLang="zh-CN" sz="1600" dirty="0">
                <a:latin typeface="+mn-ea"/>
                <a:ea typeface="+mn-ea"/>
              </a:rPr>
              <a:t>C++ 11</a:t>
            </a:r>
            <a:r>
              <a:rPr lang="zh-CN" altLang="en-US" sz="1600" dirty="0">
                <a:latin typeface="+mn-ea"/>
                <a:ea typeface="+mn-ea"/>
              </a:rPr>
              <a:t>，取代现行的</a:t>
            </a:r>
            <a:r>
              <a:rPr lang="en-US" altLang="zh-CN" sz="1600" dirty="0">
                <a:latin typeface="+mn-ea"/>
                <a:ea typeface="+mn-ea"/>
              </a:rPr>
              <a:t>C++98 </a:t>
            </a:r>
            <a:r>
              <a:rPr lang="zh-CN" altLang="en-US" sz="1600" dirty="0">
                <a:latin typeface="+mn-ea"/>
                <a:ea typeface="+mn-ea"/>
              </a:rPr>
              <a:t>和 </a:t>
            </a:r>
            <a:r>
              <a:rPr lang="en-US" altLang="zh-CN" sz="1600" dirty="0">
                <a:latin typeface="+mn-ea"/>
                <a:ea typeface="+mn-ea"/>
              </a:rPr>
              <a:t>C++03</a:t>
            </a:r>
            <a:r>
              <a:rPr lang="zh-CN" altLang="en-US" sz="1600" dirty="0">
                <a:latin typeface="+mn-ea"/>
                <a:ea typeface="+mn-ea"/>
              </a:rPr>
              <a:t>；此次标准为 </a:t>
            </a:r>
            <a:r>
              <a:rPr lang="en-US" altLang="zh-CN" sz="1600" dirty="0">
                <a:latin typeface="+mn-ea"/>
                <a:ea typeface="+mn-ea"/>
              </a:rPr>
              <a:t>C++98</a:t>
            </a:r>
            <a:r>
              <a:rPr lang="zh-CN" altLang="en-US" sz="1600" dirty="0">
                <a:latin typeface="+mn-ea"/>
                <a:ea typeface="+mn-ea"/>
              </a:rPr>
              <a:t>发布</a:t>
            </a:r>
            <a:r>
              <a:rPr lang="en-US" altLang="zh-CN" sz="1600" dirty="0">
                <a:latin typeface="+mn-ea"/>
                <a:ea typeface="+mn-ea"/>
              </a:rPr>
              <a:t>,13</a:t>
            </a:r>
            <a:r>
              <a:rPr lang="zh-CN" altLang="en-US" sz="1600" dirty="0">
                <a:latin typeface="+mn-ea"/>
                <a:ea typeface="+mn-ea"/>
              </a:rPr>
              <a:t>年来第一次重大修正；</a:t>
            </a:r>
            <a:r>
              <a:rPr lang="zh-CN" altLang="en-US" sz="1600" b="0" i="0" dirty="0">
                <a:effectLst/>
                <a:latin typeface="+mn-ea"/>
                <a:ea typeface="+mn-ea"/>
              </a:rPr>
              <a:t>提供类型推导、</a:t>
            </a:r>
            <a:r>
              <a:rPr lang="en-US" altLang="zh-CN" sz="1600" b="0" i="0" dirty="0">
                <a:effectLst/>
                <a:latin typeface="+mn-ea"/>
                <a:ea typeface="+mn-ea"/>
              </a:rPr>
              <a:t>lambda</a:t>
            </a:r>
            <a:r>
              <a:rPr lang="zh-CN" altLang="en-US" sz="1600" b="0" i="0" dirty="0">
                <a:effectLst/>
                <a:latin typeface="+mn-ea"/>
                <a:ea typeface="+mn-ea"/>
              </a:rPr>
              <a:t>函数、可变模板参数等等</a:t>
            </a:r>
            <a:r>
              <a:rPr lang="zh-CN" altLang="en-US" sz="1600" dirty="0">
                <a:latin typeface="+mn-ea"/>
                <a:ea typeface="+mn-ea"/>
              </a:rPr>
              <a:t>新</a:t>
            </a:r>
            <a:r>
              <a:rPr lang="zh-CN" altLang="en-US" sz="1600" b="0" i="0" dirty="0">
                <a:effectLst/>
                <a:latin typeface="+mn-ea"/>
                <a:ea typeface="+mn-ea"/>
              </a:rPr>
              <a:t>特性</a:t>
            </a:r>
          </a:p>
        </p:txBody>
      </p:sp>
      <p:sp>
        <p:nvSpPr>
          <p:cNvPr id="16" name="文本框 15"/>
          <p:cNvSpPr txBox="1"/>
          <p:nvPr/>
        </p:nvSpPr>
        <p:spPr>
          <a:xfrm>
            <a:off x="1718594" y="5970527"/>
            <a:ext cx="2986715" cy="338554"/>
          </a:xfrm>
          <a:prstGeom prst="rect">
            <a:avLst/>
          </a:prstGeom>
          <a:noFill/>
        </p:spPr>
        <p:txBody>
          <a:bodyPr wrap="none" rtlCol="0">
            <a:spAutoFit/>
          </a:bodyPr>
          <a:lstStyle/>
          <a:p>
            <a:r>
              <a:rPr lang="en-US" altLang="zh-CN" sz="1600" dirty="0">
                <a:latin typeface="+mn-ea"/>
                <a:ea typeface="+mn-ea"/>
              </a:rPr>
              <a:t>C++14</a:t>
            </a:r>
            <a:r>
              <a:rPr lang="zh-CN" altLang="en-US" sz="1600" dirty="0">
                <a:latin typeface="+mn-ea"/>
                <a:ea typeface="+mn-ea"/>
              </a:rPr>
              <a:t>、</a:t>
            </a:r>
            <a:r>
              <a:rPr lang="en-US" altLang="zh-CN" sz="1600" dirty="0">
                <a:latin typeface="+mn-ea"/>
                <a:ea typeface="+mn-ea"/>
              </a:rPr>
              <a:t>C++17</a:t>
            </a:r>
            <a:r>
              <a:rPr lang="zh-CN" altLang="en-US" sz="1600" dirty="0">
                <a:latin typeface="+mn-ea"/>
                <a:ea typeface="+mn-ea"/>
              </a:rPr>
              <a:t>标准相继发布</a:t>
            </a:r>
          </a:p>
        </p:txBody>
      </p:sp>
      <p:sp>
        <p:nvSpPr>
          <p:cNvPr id="21" name="椭圆 20"/>
          <p:cNvSpPr/>
          <p:nvPr/>
        </p:nvSpPr>
        <p:spPr bwMode="auto">
          <a:xfrm>
            <a:off x="1362747" y="3663849"/>
            <a:ext cx="252655" cy="252655"/>
          </a:xfrm>
          <a:prstGeom prst="ellipse">
            <a:avLst/>
          </a:pr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22" name="椭圆 21"/>
          <p:cNvSpPr/>
          <p:nvPr/>
        </p:nvSpPr>
        <p:spPr bwMode="auto">
          <a:xfrm>
            <a:off x="1358166" y="4185251"/>
            <a:ext cx="252655" cy="252655"/>
          </a:xfrm>
          <a:prstGeom prst="ellipse">
            <a:avLst/>
          </a:pr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23" name="椭圆 22"/>
          <p:cNvSpPr/>
          <p:nvPr/>
        </p:nvSpPr>
        <p:spPr bwMode="auto">
          <a:xfrm>
            <a:off x="1345059" y="4653930"/>
            <a:ext cx="252655" cy="252655"/>
          </a:xfrm>
          <a:prstGeom prst="ellipse">
            <a:avLst/>
          </a:pr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24" name="椭圆 23"/>
          <p:cNvSpPr/>
          <p:nvPr/>
        </p:nvSpPr>
        <p:spPr bwMode="auto">
          <a:xfrm>
            <a:off x="1344431" y="5157986"/>
            <a:ext cx="252655" cy="252655"/>
          </a:xfrm>
          <a:prstGeom prst="ellipse">
            <a:avLst/>
          </a:pr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26" name="椭圆 25"/>
          <p:cNvSpPr/>
          <p:nvPr/>
        </p:nvSpPr>
        <p:spPr bwMode="auto">
          <a:xfrm>
            <a:off x="1358165" y="6002186"/>
            <a:ext cx="252655" cy="252655"/>
          </a:xfrm>
          <a:prstGeom prst="ellipse">
            <a:avLst/>
          </a:pr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400997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1007796" y="1970952"/>
            <a:ext cx="10179584" cy="4195146"/>
          </a:xfrm>
        </p:spPr>
        <p:txBody>
          <a:bodyPr>
            <a:normAutofit lnSpcReduction="10000"/>
          </a:bodyPr>
          <a:lstStyle/>
          <a:p>
            <a:pPr indent="-365760">
              <a:lnSpc>
                <a:spcPct val="150000"/>
              </a:lnSpc>
              <a:buClr>
                <a:srgbClr val="C00000"/>
              </a:buClr>
              <a:buSzPct val="100000"/>
              <a:buFont typeface="Arial" panose="020B0604020202020204" pitchFamily="34" charset="0"/>
              <a:buChar char="•"/>
            </a:pPr>
            <a:r>
              <a:rPr lang="en-US" altLang="zh-CN" sz="2600" dirty="0">
                <a:solidFill>
                  <a:schemeClr val="tx1"/>
                </a:solidFill>
                <a:latin typeface="微软雅黑" panose="020B0503020204020204" pitchFamily="34" charset="-122"/>
                <a:ea typeface="微软雅黑" panose="020B0503020204020204" pitchFamily="34" charset="-122"/>
              </a:rPr>
              <a:t>C++</a:t>
            </a:r>
            <a:r>
              <a:rPr lang="zh-CN" altLang="en-US" sz="2600" dirty="0">
                <a:solidFill>
                  <a:schemeClr val="tx1"/>
                </a:solidFill>
                <a:latin typeface="微软雅黑" panose="020B0503020204020204" pitchFamily="34" charset="-122"/>
                <a:ea typeface="微软雅黑" panose="020B0503020204020204" pitchFamily="34" charset="-122"/>
              </a:rPr>
              <a:t>概述</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en-US" altLang="zh-CN" sz="2600" dirty="0">
                <a:solidFill>
                  <a:schemeClr val="tx1"/>
                </a:solidFill>
                <a:latin typeface="微软雅黑" panose="020B0503020204020204" pitchFamily="34" charset="-122"/>
                <a:ea typeface="微软雅黑" panose="020B0503020204020204" pitchFamily="34" charset="-122"/>
              </a:rPr>
              <a:t>C++</a:t>
            </a:r>
            <a:r>
              <a:rPr lang="zh-CN" altLang="en-US" sz="2600" dirty="0">
                <a:solidFill>
                  <a:schemeClr val="tx1"/>
                </a:solidFill>
                <a:latin typeface="微软雅黑" panose="020B0503020204020204" pitchFamily="34" charset="-122"/>
                <a:ea typeface="微软雅黑" panose="020B0503020204020204" pitchFamily="34" charset="-122"/>
              </a:rPr>
              <a:t>程序示例</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基本类型和变量</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数组与指针</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表达式</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流程控制语句</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函数</a:t>
            </a:r>
            <a:endParaRPr lang="en-US" altLang="zh-CN" sz="2600" dirty="0">
              <a:solidFill>
                <a:schemeClr val="tx1"/>
              </a:solidFill>
              <a:latin typeface="微软雅黑" panose="020B0503020204020204" pitchFamily="34" charset="-122"/>
              <a:ea typeface="微软雅黑" panose="020B0503020204020204" pitchFamily="34" charset="-122"/>
            </a:endParaRPr>
          </a:p>
        </p:txBody>
      </p:sp>
      <p:sp>
        <p:nvSpPr>
          <p:cNvPr id="7" name="MH_Others_2"/>
          <p:cNvSpPr txBox="1">
            <a:spLocks noChangeArrowheads="1"/>
          </p:cNvSpPr>
          <p:nvPr>
            <p:custDataLst>
              <p:tags r:id="rId1"/>
            </p:custDataLst>
          </p:nvPr>
        </p:nvSpPr>
        <p:spPr bwMode="auto">
          <a:xfrm>
            <a:off x="480963" y="585791"/>
            <a:ext cx="3541194" cy="58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801" b="1" dirty="0">
                <a:solidFill>
                  <a:schemeClr val="accent1"/>
                </a:solidFill>
                <a:latin typeface="微软雅黑" panose="020B0503020204020204" pitchFamily="34" charset="-122"/>
                <a:ea typeface="微软雅黑" panose="020B0503020204020204" pitchFamily="34" charset="-122"/>
              </a:rPr>
              <a:t>目录</a:t>
            </a:r>
          </a:p>
        </p:txBody>
      </p:sp>
      <p:grpSp>
        <p:nvGrpSpPr>
          <p:cNvPr id="8" name="Group 7"/>
          <p:cNvGrpSpPr/>
          <p:nvPr/>
        </p:nvGrpSpPr>
        <p:grpSpPr>
          <a:xfrm>
            <a:off x="0" y="2277666"/>
            <a:ext cx="12195175" cy="172310"/>
            <a:chOff x="0" y="2277666"/>
            <a:chExt cx="12195175" cy="172310"/>
          </a:xfrm>
        </p:grpSpPr>
        <p:sp>
          <p:nvSpPr>
            <p:cNvPr id="9" name="圆角矩形 7"/>
            <p:cNvSpPr>
              <a:spLocks noChangeArrowheads="1"/>
            </p:cNvSpPr>
            <p:nvPr/>
          </p:nvSpPr>
          <p:spPr bwMode="auto">
            <a:xfrm>
              <a:off x="0" y="2277666"/>
              <a:ext cx="912363" cy="172310"/>
            </a:xfrm>
            <a:prstGeom prst="rect">
              <a:avLst/>
            </a:prstGeom>
            <a:gradFill rotWithShape="0">
              <a:gsLst>
                <a:gs pos="0">
                  <a:schemeClr val="accent1"/>
                </a:gs>
                <a:gs pos="100000">
                  <a:schemeClr val="accent2"/>
                </a:gs>
              </a:gsLst>
              <a:lin ang="0"/>
            </a:gradFill>
            <a:ln>
              <a:noFill/>
            </a:ln>
            <a:extLst/>
          </p:spPr>
          <p:txBody>
            <a:bodyPr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sp>
          <p:nvSpPr>
            <p:cNvPr id="10" name="圆角矩形 7"/>
            <p:cNvSpPr>
              <a:spLocks noChangeArrowheads="1"/>
            </p:cNvSpPr>
            <p:nvPr/>
          </p:nvSpPr>
          <p:spPr bwMode="auto">
            <a:xfrm>
              <a:off x="8667175" y="2277666"/>
              <a:ext cx="3528000" cy="172310"/>
            </a:xfrm>
            <a:prstGeom prst="rect">
              <a:avLst/>
            </a:prstGeom>
            <a:gradFill rotWithShape="1">
              <a:gsLst>
                <a:gs pos="0">
                  <a:srgbClr val="990000"/>
                </a:gs>
                <a:gs pos="100000">
                  <a:schemeClr val="accent2"/>
                </a:gs>
              </a:gsLst>
              <a:lin ang="10800000" scaled="1"/>
            </a:gradFill>
            <a:ln>
              <a:noFill/>
            </a:ln>
            <a:extLst/>
          </p:spPr>
          <p:txBody>
            <a:bodyPr wrap="square"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grpSp>
      <p:sp>
        <p:nvSpPr>
          <p:cNvPr id="11" name="MH_Others_3"/>
          <p:cNvSpPr/>
          <p:nvPr>
            <p:custDataLst>
              <p:tags r:id="rId2"/>
            </p:custDataLst>
          </p:nvPr>
        </p:nvSpPr>
        <p:spPr>
          <a:xfrm>
            <a:off x="627661" y="1209657"/>
            <a:ext cx="3373798" cy="18340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MH_Others_4"/>
          <p:cNvSpPr/>
          <p:nvPr>
            <p:custDataLst>
              <p:tags r:id="rId3"/>
            </p:custDataLst>
          </p:nvPr>
        </p:nvSpPr>
        <p:spPr>
          <a:xfrm>
            <a:off x="2383044" y="1448847"/>
            <a:ext cx="1618416" cy="10167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右箭头 12"/>
          <p:cNvSpPr/>
          <p:nvPr/>
        </p:nvSpPr>
        <p:spPr>
          <a:xfrm>
            <a:off x="1076775" y="4934153"/>
            <a:ext cx="339485" cy="367849"/>
          </a:xfrm>
          <a:prstGeom prst="rightArrow">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516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rgbClr val="FF0000"/>
                </a:solidFill>
                <a:latin typeface="微软雅黑" panose="020B0503020204020204" pitchFamily="34" charset="-122"/>
                <a:ea typeface="微软雅黑" panose="020B0503020204020204" pitchFamily="34" charset="-122"/>
              </a:rPr>
              <a:t>流程控制语句</a:t>
            </a:r>
          </a:p>
        </p:txBody>
      </p:sp>
      <p:sp>
        <p:nvSpPr>
          <p:cNvPr id="3" name="内容占位符 2"/>
          <p:cNvSpPr>
            <a:spLocks noGrp="1"/>
          </p:cNvSpPr>
          <p:nvPr>
            <p:ph idx="1"/>
          </p:nvPr>
        </p:nvSpPr>
        <p:spPr>
          <a:xfrm>
            <a:off x="590400" y="908261"/>
            <a:ext cx="11088000" cy="649325"/>
          </a:xfrm>
        </p:spPr>
        <p:txBody>
          <a:bodyPr anchor="ctr"/>
          <a:lstStyle/>
          <a:p>
            <a:pPr>
              <a:buFont typeface="Wingdings" panose="05000000000000000000" pitchFamily="2" charset="2"/>
              <a:buChar char="n"/>
            </a:pPr>
            <a:r>
              <a:rPr lang="zh-CN" altLang="en-US" dirty="0"/>
              <a:t>控制流语句</a:t>
            </a:r>
          </a:p>
        </p:txBody>
      </p:sp>
      <p:sp>
        <p:nvSpPr>
          <p:cNvPr id="5" name="文本框 4"/>
          <p:cNvSpPr txBox="1"/>
          <p:nvPr/>
        </p:nvSpPr>
        <p:spPr>
          <a:xfrm>
            <a:off x="985019" y="1557586"/>
            <a:ext cx="9251251" cy="1015663"/>
          </a:xfrm>
          <a:prstGeom prst="rect">
            <a:avLst/>
          </a:prstGeom>
          <a:noFill/>
        </p:spPr>
        <p:txBody>
          <a:bodyPr wrap="none" rtlCol="0">
            <a:spAutoFit/>
          </a:bodyPr>
          <a:lstStyle/>
          <a:p>
            <a:pPr marL="342900" indent="-342900">
              <a:lnSpc>
                <a:spcPct val="150000"/>
              </a:lnSpc>
              <a:buFont typeface="Wingdings" panose="05000000000000000000" pitchFamily="2" charset="2"/>
              <a:buChar char="n"/>
            </a:pPr>
            <a:r>
              <a:rPr lang="zh-CN" altLang="en-US" sz="2000" dirty="0">
                <a:latin typeface="+mn-ea"/>
                <a:ea typeface="+mn-ea"/>
              </a:rPr>
              <a:t>通常情况下，语句是顺序执行的；但对于复杂的程序，只有顺序执行是不够的</a:t>
            </a:r>
            <a:endParaRPr lang="en-US" altLang="zh-CN" sz="2000" dirty="0">
              <a:latin typeface="+mn-ea"/>
              <a:ea typeface="+mn-ea"/>
            </a:endParaRPr>
          </a:p>
          <a:p>
            <a:pPr marL="342900" indent="-342900">
              <a:lnSpc>
                <a:spcPct val="150000"/>
              </a:lnSpc>
              <a:buFont typeface="Wingdings" panose="05000000000000000000" pitchFamily="2" charset="2"/>
              <a:buChar char="n"/>
            </a:pPr>
            <a:r>
              <a:rPr lang="en-US" altLang="zh-CN" sz="2000" dirty="0">
                <a:latin typeface="+mn-ea"/>
                <a:ea typeface="+mn-ea"/>
              </a:rPr>
              <a:t>C++</a:t>
            </a:r>
            <a:r>
              <a:rPr lang="zh-CN" altLang="en-US" sz="2000" dirty="0">
                <a:latin typeface="+mn-ea"/>
                <a:ea typeface="+mn-ea"/>
              </a:rPr>
              <a:t>提供了控制流语句，允许有条件的执行或重复执行部分代码</a:t>
            </a:r>
          </a:p>
        </p:txBody>
      </p:sp>
      <p:grpSp>
        <p:nvGrpSpPr>
          <p:cNvPr id="4" name="组合 3"/>
          <p:cNvGrpSpPr/>
          <p:nvPr/>
        </p:nvGrpSpPr>
        <p:grpSpPr>
          <a:xfrm>
            <a:off x="1417067" y="2950178"/>
            <a:ext cx="3816424" cy="931734"/>
            <a:chOff x="1921123" y="3429794"/>
            <a:chExt cx="3816424" cy="931734"/>
          </a:xfrm>
        </p:grpSpPr>
        <p:sp>
          <p:nvSpPr>
            <p:cNvPr id="30" name="矩形 29"/>
            <p:cNvSpPr/>
            <p:nvPr/>
          </p:nvSpPr>
          <p:spPr>
            <a:xfrm>
              <a:off x="1921123" y="3653642"/>
              <a:ext cx="3816424" cy="707886"/>
            </a:xfrm>
            <a:prstGeom prst="rect">
              <a:avLst/>
            </a:prstGeom>
            <a:solidFill>
              <a:schemeClr val="bg1">
                <a:lumMod val="95000"/>
              </a:schemeClr>
            </a:solidFill>
          </p:spPr>
          <p:txBody>
            <a:bodyPr wrap="square" anchor="ctr">
              <a:spAutoFit/>
            </a:bodyPr>
            <a:lstStyle/>
            <a:p>
              <a:pPr algn="ctr">
                <a:lnSpc>
                  <a:spcPct val="200000"/>
                </a:lnSpc>
              </a:pPr>
              <a:r>
                <a:rPr lang="zh-CN" altLang="en-US" sz="2000" dirty="0">
                  <a:latin typeface="+mn-ea"/>
                  <a:ea typeface="+mn-ea"/>
                </a:rPr>
                <a:t>提供了条件分支结构</a:t>
              </a:r>
              <a:endParaRPr lang="en-US" altLang="zh-CN" sz="2000" dirty="0">
                <a:latin typeface="+mn-ea"/>
                <a:ea typeface="+mn-ea"/>
              </a:endParaRPr>
            </a:p>
          </p:txBody>
        </p:sp>
        <p:sp>
          <p:nvSpPr>
            <p:cNvPr id="31" name="圆角矩形 30"/>
            <p:cNvSpPr/>
            <p:nvPr/>
          </p:nvSpPr>
          <p:spPr bwMode="auto">
            <a:xfrm>
              <a:off x="1921123" y="3429794"/>
              <a:ext cx="3816424"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en-US" altLang="zh-CN" sz="2000" b="1" dirty="0">
                  <a:solidFill>
                    <a:schemeClr val="bg1"/>
                  </a:solidFill>
                  <a:latin typeface="+mn-ea"/>
                  <a:ea typeface="+mn-ea"/>
                  <a:cs typeface="宋体" charset="-122"/>
                </a:rPr>
                <a:t>if</a:t>
              </a:r>
              <a:r>
                <a:rPr kumimoji="1" lang="zh-CN" altLang="en-US" sz="2000" b="1" dirty="0">
                  <a:solidFill>
                    <a:schemeClr val="bg1"/>
                  </a:solidFill>
                  <a:latin typeface="+mn-ea"/>
                  <a:ea typeface="+mn-ea"/>
                  <a:cs typeface="宋体" charset="-122"/>
                </a:rPr>
                <a:t>、</a:t>
              </a:r>
              <a:r>
                <a:rPr kumimoji="1" lang="en-US" altLang="zh-CN" sz="2000" b="1" dirty="0">
                  <a:solidFill>
                    <a:schemeClr val="bg1"/>
                  </a:solidFill>
                  <a:latin typeface="+mn-ea"/>
                  <a:ea typeface="+mn-ea"/>
                  <a:cs typeface="宋体" charset="-122"/>
                </a:rPr>
                <a:t>switch</a:t>
              </a:r>
              <a:endParaRPr kumimoji="1" lang="zh-CN" altLang="en-US" sz="2000" b="1" i="0" u="none" strike="noStrike" cap="none" normalizeH="0" baseline="0" dirty="0">
                <a:ln>
                  <a:noFill/>
                </a:ln>
                <a:solidFill>
                  <a:schemeClr val="bg1"/>
                </a:solidFill>
                <a:effectLst/>
                <a:ea typeface="+mn-ea"/>
                <a:cs typeface="Calibri" panose="020F0502020204030204" pitchFamily="34" charset="0"/>
              </a:endParaRPr>
            </a:p>
          </p:txBody>
        </p:sp>
      </p:grpSp>
      <p:grpSp>
        <p:nvGrpSpPr>
          <p:cNvPr id="17" name="组合 16"/>
          <p:cNvGrpSpPr/>
          <p:nvPr/>
        </p:nvGrpSpPr>
        <p:grpSpPr>
          <a:xfrm>
            <a:off x="1417067" y="4509914"/>
            <a:ext cx="3816424" cy="1040235"/>
            <a:chOff x="6097587" y="4257397"/>
            <a:chExt cx="3816424" cy="1040235"/>
          </a:xfrm>
        </p:grpSpPr>
        <p:sp>
          <p:nvSpPr>
            <p:cNvPr id="32" name="矩形 31"/>
            <p:cNvSpPr/>
            <p:nvPr/>
          </p:nvSpPr>
          <p:spPr>
            <a:xfrm>
              <a:off x="6097587" y="4589746"/>
              <a:ext cx="3816424" cy="707886"/>
            </a:xfrm>
            <a:prstGeom prst="rect">
              <a:avLst/>
            </a:prstGeom>
            <a:solidFill>
              <a:schemeClr val="bg1">
                <a:lumMod val="95000"/>
              </a:schemeClr>
            </a:solidFill>
          </p:spPr>
          <p:txBody>
            <a:bodyPr wrap="square" anchor="ctr">
              <a:spAutoFit/>
            </a:bodyPr>
            <a:lstStyle/>
            <a:p>
              <a:pPr algn="ctr">
                <a:lnSpc>
                  <a:spcPct val="200000"/>
                </a:lnSpc>
              </a:pPr>
              <a:r>
                <a:rPr lang="zh-CN" altLang="en-US" sz="2000" dirty="0">
                  <a:latin typeface="+mn-ea"/>
                  <a:ea typeface="+mn-ea"/>
                </a:rPr>
                <a:t>提供了重复执行部分代码的能力</a:t>
              </a:r>
              <a:endParaRPr lang="en-US" altLang="zh-CN" sz="2000" dirty="0">
                <a:latin typeface="+mn-ea"/>
                <a:ea typeface="+mn-ea"/>
              </a:endParaRPr>
            </a:p>
          </p:txBody>
        </p:sp>
        <p:sp>
          <p:nvSpPr>
            <p:cNvPr id="34" name="圆角矩形 33"/>
            <p:cNvSpPr/>
            <p:nvPr/>
          </p:nvSpPr>
          <p:spPr bwMode="auto">
            <a:xfrm>
              <a:off x="6097587" y="4257397"/>
              <a:ext cx="3816424" cy="450449"/>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en-US" altLang="zh-CN" sz="2000" b="1" dirty="0">
                  <a:solidFill>
                    <a:schemeClr val="bg1"/>
                  </a:solidFill>
                  <a:latin typeface="+mn-ea"/>
                  <a:ea typeface="+mn-ea"/>
                  <a:cs typeface="Calibri" panose="020F0502020204030204" pitchFamily="34" charset="0"/>
                </a:rPr>
                <a:t>while</a:t>
              </a:r>
              <a:r>
                <a:rPr kumimoji="1" lang="zh-CN" altLang="en-US" sz="2000" b="1" dirty="0">
                  <a:solidFill>
                    <a:schemeClr val="bg1"/>
                  </a:solidFill>
                  <a:latin typeface="+mn-ea"/>
                  <a:ea typeface="+mn-ea"/>
                  <a:cs typeface="Calibri" panose="020F0502020204030204" pitchFamily="34" charset="0"/>
                </a:rPr>
                <a:t>、</a:t>
              </a:r>
              <a:r>
                <a:rPr kumimoji="1" lang="en-US" altLang="zh-CN" sz="2000" b="1" dirty="0">
                  <a:solidFill>
                    <a:schemeClr val="bg1"/>
                  </a:solidFill>
                  <a:latin typeface="+mn-ea"/>
                  <a:ea typeface="+mn-ea"/>
                  <a:cs typeface="Calibri" panose="020F0502020204030204" pitchFamily="34" charset="0"/>
                </a:rPr>
                <a:t>do while</a:t>
              </a:r>
              <a:r>
                <a:rPr kumimoji="1" lang="zh-CN" altLang="en-US" sz="2000" b="1" dirty="0">
                  <a:solidFill>
                    <a:schemeClr val="bg1"/>
                  </a:solidFill>
                  <a:latin typeface="+mn-ea"/>
                  <a:ea typeface="+mn-ea"/>
                  <a:cs typeface="Calibri" panose="020F0502020204030204" pitchFamily="34" charset="0"/>
                </a:rPr>
                <a:t>、</a:t>
              </a:r>
              <a:r>
                <a:rPr kumimoji="1" lang="en-US" altLang="zh-CN" sz="2000" b="1" dirty="0">
                  <a:solidFill>
                    <a:schemeClr val="bg1"/>
                  </a:solidFill>
                  <a:latin typeface="+mn-ea"/>
                  <a:cs typeface="Calibri" panose="020F0502020204030204" pitchFamily="34" charset="0"/>
                </a:rPr>
                <a:t> for</a:t>
              </a:r>
              <a:endParaRPr kumimoji="1" lang="zh-CN" altLang="en-US" sz="2000" b="1" i="0" u="none" strike="noStrike" cap="none" normalizeH="0" baseline="0" dirty="0">
                <a:ln>
                  <a:noFill/>
                </a:ln>
                <a:solidFill>
                  <a:schemeClr val="bg1"/>
                </a:solidFill>
                <a:effectLst/>
                <a:ea typeface="+mn-ea"/>
                <a:cs typeface="Calibri" panose="020F0502020204030204" pitchFamily="34" charset="0"/>
              </a:endParaRPr>
            </a:p>
          </p:txBody>
        </p:sp>
      </p:grpSp>
    </p:spTree>
    <p:extLst>
      <p:ext uri="{BB962C8B-B14F-4D97-AF65-F5344CB8AC3E}">
        <p14:creationId xmlns:p14="http://schemas.microsoft.com/office/powerpoint/2010/main" val="3166566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rgbClr val="FF0000"/>
                </a:solidFill>
                <a:latin typeface="微软雅黑" panose="020B0503020204020204" pitchFamily="34" charset="-122"/>
                <a:ea typeface="微软雅黑" panose="020B0503020204020204" pitchFamily="34" charset="-122"/>
              </a:rPr>
              <a:t>流程控制语句</a:t>
            </a:r>
          </a:p>
        </p:txBody>
      </p:sp>
      <p:sp>
        <p:nvSpPr>
          <p:cNvPr id="3" name="内容占位符 2"/>
          <p:cNvSpPr>
            <a:spLocks noGrp="1"/>
          </p:cNvSpPr>
          <p:nvPr>
            <p:ph idx="1"/>
          </p:nvPr>
        </p:nvSpPr>
        <p:spPr>
          <a:xfrm>
            <a:off x="590400" y="908261"/>
            <a:ext cx="11088000" cy="649325"/>
          </a:xfrm>
        </p:spPr>
        <p:txBody>
          <a:bodyPr anchor="ctr"/>
          <a:lstStyle/>
          <a:p>
            <a:pPr>
              <a:buFont typeface="Wingdings" panose="05000000000000000000" pitchFamily="2" charset="2"/>
              <a:buChar char="n"/>
            </a:pPr>
            <a:r>
              <a:rPr lang="en-US" altLang="zh-CN" dirty="0"/>
              <a:t>if</a:t>
            </a:r>
            <a:r>
              <a:rPr lang="zh-CN" altLang="en-US" dirty="0"/>
              <a:t>语句</a:t>
            </a:r>
          </a:p>
        </p:txBody>
      </p:sp>
      <p:sp>
        <p:nvSpPr>
          <p:cNvPr id="30" name="矩形 29"/>
          <p:cNvSpPr/>
          <p:nvPr/>
        </p:nvSpPr>
        <p:spPr>
          <a:xfrm>
            <a:off x="1489075" y="2251095"/>
            <a:ext cx="2304256" cy="1338828"/>
          </a:xfrm>
          <a:prstGeom prst="rect">
            <a:avLst/>
          </a:prstGeom>
          <a:solidFill>
            <a:schemeClr val="bg1">
              <a:lumMod val="95000"/>
            </a:schemeClr>
          </a:solidFill>
        </p:spPr>
        <p:txBody>
          <a:bodyPr wrap="square" anchor="ctr">
            <a:spAutoFit/>
          </a:bodyPr>
          <a:lstStyle/>
          <a:p>
            <a:pPr>
              <a:lnSpc>
                <a:spcPct val="150000"/>
              </a:lnSpc>
            </a:pPr>
            <a:r>
              <a:rPr lang="en-US" altLang="zh-CN" dirty="0">
                <a:latin typeface="+mn-ea"/>
                <a:ea typeface="+mn-ea"/>
              </a:rPr>
              <a:t>if (</a:t>
            </a:r>
            <a:r>
              <a:rPr lang="zh-CN" altLang="en-US" dirty="0">
                <a:latin typeface="+mn-ea"/>
                <a:ea typeface="+mn-ea"/>
              </a:rPr>
              <a:t>条件表达式） </a:t>
            </a:r>
            <a:r>
              <a:rPr lang="en-US" altLang="zh-CN" dirty="0">
                <a:latin typeface="+mn-ea"/>
                <a:ea typeface="+mn-ea"/>
              </a:rPr>
              <a:t>{</a:t>
            </a:r>
          </a:p>
          <a:p>
            <a:pPr>
              <a:lnSpc>
                <a:spcPct val="150000"/>
              </a:lnSpc>
            </a:pPr>
            <a:r>
              <a:rPr lang="en-US" altLang="zh-CN" dirty="0">
                <a:latin typeface="+mn-ea"/>
                <a:ea typeface="+mn-ea"/>
              </a:rPr>
              <a:t>    </a:t>
            </a:r>
            <a:r>
              <a:rPr lang="zh-CN" altLang="en-US" dirty="0">
                <a:latin typeface="+mn-ea"/>
                <a:ea typeface="+mn-ea"/>
              </a:rPr>
              <a:t>语句块</a:t>
            </a:r>
            <a:r>
              <a:rPr lang="en-US" altLang="zh-CN" dirty="0">
                <a:latin typeface="+mn-ea"/>
                <a:ea typeface="+mn-ea"/>
              </a:rPr>
              <a:t>1;</a:t>
            </a:r>
          </a:p>
          <a:p>
            <a:pPr>
              <a:lnSpc>
                <a:spcPct val="150000"/>
              </a:lnSpc>
            </a:pPr>
            <a:r>
              <a:rPr lang="en-US" altLang="zh-CN" dirty="0">
                <a:latin typeface="+mn-ea"/>
                <a:ea typeface="+mn-ea"/>
              </a:rPr>
              <a:t>}</a:t>
            </a:r>
          </a:p>
        </p:txBody>
      </p:sp>
      <p:sp>
        <p:nvSpPr>
          <p:cNvPr id="11" name="矩形 10"/>
          <p:cNvSpPr/>
          <p:nvPr/>
        </p:nvSpPr>
        <p:spPr>
          <a:xfrm>
            <a:off x="1463650" y="3852257"/>
            <a:ext cx="2304256" cy="2169825"/>
          </a:xfrm>
          <a:prstGeom prst="rect">
            <a:avLst/>
          </a:prstGeom>
          <a:solidFill>
            <a:schemeClr val="bg1">
              <a:lumMod val="95000"/>
            </a:schemeClr>
          </a:solidFill>
        </p:spPr>
        <p:txBody>
          <a:bodyPr wrap="square" anchor="ctr">
            <a:spAutoFit/>
          </a:bodyPr>
          <a:lstStyle/>
          <a:p>
            <a:pPr>
              <a:lnSpc>
                <a:spcPct val="150000"/>
              </a:lnSpc>
            </a:pPr>
            <a:r>
              <a:rPr lang="en-US" altLang="zh-CN" dirty="0">
                <a:latin typeface="+mn-ea"/>
                <a:ea typeface="+mn-ea"/>
              </a:rPr>
              <a:t>if (</a:t>
            </a:r>
            <a:r>
              <a:rPr lang="zh-CN" altLang="en-US" dirty="0">
                <a:latin typeface="+mn-ea"/>
                <a:ea typeface="+mn-ea"/>
              </a:rPr>
              <a:t>条件表达式） </a:t>
            </a:r>
            <a:r>
              <a:rPr lang="en-US" altLang="zh-CN" dirty="0">
                <a:latin typeface="+mn-ea"/>
                <a:ea typeface="+mn-ea"/>
              </a:rPr>
              <a:t>{</a:t>
            </a:r>
          </a:p>
          <a:p>
            <a:pPr>
              <a:lnSpc>
                <a:spcPct val="150000"/>
              </a:lnSpc>
            </a:pPr>
            <a:r>
              <a:rPr lang="en-US" altLang="zh-CN" dirty="0">
                <a:latin typeface="+mn-ea"/>
                <a:ea typeface="+mn-ea"/>
              </a:rPr>
              <a:t>    </a:t>
            </a:r>
            <a:r>
              <a:rPr lang="zh-CN" altLang="en-US" dirty="0">
                <a:latin typeface="+mn-ea"/>
                <a:ea typeface="+mn-ea"/>
              </a:rPr>
              <a:t>语句块</a:t>
            </a:r>
            <a:r>
              <a:rPr lang="en-US" altLang="zh-CN" dirty="0">
                <a:latin typeface="+mn-ea"/>
                <a:ea typeface="+mn-ea"/>
              </a:rPr>
              <a:t>1;</a:t>
            </a:r>
          </a:p>
          <a:p>
            <a:pPr>
              <a:lnSpc>
                <a:spcPct val="150000"/>
              </a:lnSpc>
            </a:pPr>
            <a:r>
              <a:rPr lang="en-US" altLang="zh-CN" dirty="0">
                <a:latin typeface="+mn-ea"/>
                <a:ea typeface="+mn-ea"/>
              </a:rPr>
              <a:t>} else {</a:t>
            </a:r>
          </a:p>
          <a:p>
            <a:pPr>
              <a:lnSpc>
                <a:spcPct val="150000"/>
              </a:lnSpc>
            </a:pPr>
            <a:r>
              <a:rPr lang="zh-CN" altLang="en-US" dirty="0">
                <a:latin typeface="+mn-ea"/>
                <a:ea typeface="+mn-ea"/>
              </a:rPr>
              <a:t>    语句块</a:t>
            </a:r>
            <a:r>
              <a:rPr lang="en-US" altLang="zh-CN" dirty="0">
                <a:latin typeface="+mn-ea"/>
                <a:ea typeface="+mn-ea"/>
              </a:rPr>
              <a:t>2;</a:t>
            </a:r>
          </a:p>
          <a:p>
            <a:pPr>
              <a:lnSpc>
                <a:spcPct val="150000"/>
              </a:lnSpc>
            </a:pPr>
            <a:r>
              <a:rPr lang="en-US" altLang="zh-CN" dirty="0">
                <a:latin typeface="+mn-ea"/>
                <a:ea typeface="+mn-ea"/>
              </a:rPr>
              <a:t>}</a:t>
            </a:r>
          </a:p>
        </p:txBody>
      </p:sp>
      <p:sp>
        <p:nvSpPr>
          <p:cNvPr id="12" name="矩形 11"/>
          <p:cNvSpPr/>
          <p:nvPr/>
        </p:nvSpPr>
        <p:spPr>
          <a:xfrm>
            <a:off x="4297387" y="2628121"/>
            <a:ext cx="3024336" cy="3000821"/>
          </a:xfrm>
          <a:prstGeom prst="rect">
            <a:avLst/>
          </a:prstGeom>
          <a:solidFill>
            <a:schemeClr val="bg1">
              <a:lumMod val="95000"/>
            </a:schemeClr>
          </a:solidFill>
        </p:spPr>
        <p:txBody>
          <a:bodyPr wrap="square" anchor="ctr">
            <a:spAutoFit/>
          </a:bodyPr>
          <a:lstStyle/>
          <a:p>
            <a:pPr>
              <a:lnSpc>
                <a:spcPct val="150000"/>
              </a:lnSpc>
            </a:pPr>
            <a:r>
              <a:rPr lang="en-US" altLang="zh-CN" dirty="0">
                <a:latin typeface="+mn-ea"/>
                <a:ea typeface="+mn-ea"/>
              </a:rPr>
              <a:t>if (</a:t>
            </a:r>
            <a:r>
              <a:rPr lang="zh-CN" altLang="en-US" dirty="0">
                <a:latin typeface="+mn-ea"/>
                <a:ea typeface="+mn-ea"/>
              </a:rPr>
              <a:t>条件表达式</a:t>
            </a:r>
            <a:r>
              <a:rPr lang="en-US" altLang="zh-CN" dirty="0">
                <a:latin typeface="+mn-ea"/>
                <a:ea typeface="+mn-ea"/>
              </a:rPr>
              <a:t>1</a:t>
            </a:r>
            <a:r>
              <a:rPr lang="zh-CN" altLang="en-US" dirty="0">
                <a:latin typeface="+mn-ea"/>
                <a:ea typeface="+mn-ea"/>
              </a:rPr>
              <a:t>） </a:t>
            </a:r>
            <a:r>
              <a:rPr lang="en-US" altLang="zh-CN" dirty="0">
                <a:latin typeface="+mn-ea"/>
                <a:ea typeface="+mn-ea"/>
              </a:rPr>
              <a:t>{</a:t>
            </a:r>
          </a:p>
          <a:p>
            <a:pPr>
              <a:lnSpc>
                <a:spcPct val="150000"/>
              </a:lnSpc>
            </a:pPr>
            <a:r>
              <a:rPr lang="en-US" altLang="zh-CN" dirty="0">
                <a:latin typeface="+mn-ea"/>
                <a:ea typeface="+mn-ea"/>
              </a:rPr>
              <a:t>    </a:t>
            </a:r>
            <a:r>
              <a:rPr lang="zh-CN" altLang="en-US" dirty="0">
                <a:latin typeface="+mn-ea"/>
                <a:ea typeface="+mn-ea"/>
              </a:rPr>
              <a:t>语句块</a:t>
            </a:r>
            <a:r>
              <a:rPr lang="en-US" altLang="zh-CN" dirty="0">
                <a:latin typeface="+mn-ea"/>
                <a:ea typeface="+mn-ea"/>
              </a:rPr>
              <a:t>1;</a:t>
            </a:r>
          </a:p>
          <a:p>
            <a:pPr>
              <a:lnSpc>
                <a:spcPct val="150000"/>
              </a:lnSpc>
            </a:pPr>
            <a:r>
              <a:rPr lang="en-US" altLang="zh-CN" dirty="0">
                <a:latin typeface="+mn-ea"/>
                <a:ea typeface="+mn-ea"/>
              </a:rPr>
              <a:t>} else if (</a:t>
            </a:r>
            <a:r>
              <a:rPr lang="zh-CN" altLang="en-US" dirty="0">
                <a:latin typeface="+mn-ea"/>
                <a:ea typeface="+mn-ea"/>
              </a:rPr>
              <a:t>条件表达式</a:t>
            </a:r>
            <a:r>
              <a:rPr lang="en-US" altLang="zh-CN" dirty="0">
                <a:latin typeface="+mn-ea"/>
                <a:ea typeface="+mn-ea"/>
              </a:rPr>
              <a:t>2</a:t>
            </a:r>
            <a:r>
              <a:rPr lang="zh-CN" altLang="en-US" dirty="0">
                <a:latin typeface="+mn-ea"/>
                <a:ea typeface="+mn-ea"/>
              </a:rPr>
              <a:t>） </a:t>
            </a:r>
            <a:r>
              <a:rPr lang="en-US" altLang="zh-CN" dirty="0">
                <a:latin typeface="+mn-ea"/>
                <a:ea typeface="+mn-ea"/>
              </a:rPr>
              <a:t>{</a:t>
            </a:r>
          </a:p>
          <a:p>
            <a:pPr>
              <a:lnSpc>
                <a:spcPct val="150000"/>
              </a:lnSpc>
            </a:pPr>
            <a:r>
              <a:rPr lang="zh-CN" altLang="en-US" dirty="0">
                <a:latin typeface="+mn-ea"/>
                <a:ea typeface="+mn-ea"/>
              </a:rPr>
              <a:t>    语句块</a:t>
            </a:r>
            <a:r>
              <a:rPr lang="en-US" altLang="zh-CN" dirty="0">
                <a:latin typeface="+mn-ea"/>
                <a:ea typeface="+mn-ea"/>
              </a:rPr>
              <a:t>2;</a:t>
            </a:r>
          </a:p>
          <a:p>
            <a:pPr>
              <a:lnSpc>
                <a:spcPct val="150000"/>
              </a:lnSpc>
            </a:pPr>
            <a:r>
              <a:rPr lang="en-US" altLang="zh-CN" dirty="0">
                <a:latin typeface="+mn-ea"/>
                <a:ea typeface="+mn-ea"/>
              </a:rPr>
              <a:t>} else {</a:t>
            </a:r>
          </a:p>
          <a:p>
            <a:pPr>
              <a:lnSpc>
                <a:spcPct val="150000"/>
              </a:lnSpc>
            </a:pPr>
            <a:r>
              <a:rPr lang="en-US" altLang="zh-CN" dirty="0">
                <a:latin typeface="+mn-ea"/>
                <a:ea typeface="+mn-ea"/>
              </a:rPr>
              <a:t>    </a:t>
            </a:r>
            <a:r>
              <a:rPr lang="zh-CN" altLang="en-US" dirty="0">
                <a:latin typeface="+mn-ea"/>
                <a:ea typeface="+mn-ea"/>
              </a:rPr>
              <a:t>语句块</a:t>
            </a:r>
            <a:r>
              <a:rPr lang="en-US" altLang="zh-CN" dirty="0">
                <a:latin typeface="+mn-ea"/>
                <a:ea typeface="+mn-ea"/>
              </a:rPr>
              <a:t>3;</a:t>
            </a:r>
          </a:p>
          <a:p>
            <a:pPr>
              <a:lnSpc>
                <a:spcPct val="150000"/>
              </a:lnSpc>
            </a:pPr>
            <a:r>
              <a:rPr lang="en-US" altLang="zh-CN" dirty="0">
                <a:latin typeface="+mn-ea"/>
                <a:ea typeface="+mn-ea"/>
              </a:rPr>
              <a:t>}</a:t>
            </a:r>
          </a:p>
        </p:txBody>
      </p:sp>
      <p:sp>
        <p:nvSpPr>
          <p:cNvPr id="6" name="文本框 5"/>
          <p:cNvSpPr txBox="1"/>
          <p:nvPr/>
        </p:nvSpPr>
        <p:spPr>
          <a:xfrm>
            <a:off x="1374998" y="1735386"/>
            <a:ext cx="697627" cy="400110"/>
          </a:xfrm>
          <a:prstGeom prst="rect">
            <a:avLst/>
          </a:prstGeom>
          <a:noFill/>
        </p:spPr>
        <p:txBody>
          <a:bodyPr wrap="none" rtlCol="0">
            <a:spAutoFit/>
          </a:bodyPr>
          <a:lstStyle/>
          <a:p>
            <a:r>
              <a:rPr lang="zh-CN" altLang="en-US" sz="2000" b="1" dirty="0">
                <a:latin typeface="+mn-ea"/>
                <a:ea typeface="+mn-ea"/>
              </a:rPr>
              <a:t>语法</a:t>
            </a:r>
          </a:p>
        </p:txBody>
      </p:sp>
    </p:spTree>
    <p:extLst>
      <p:ext uri="{BB962C8B-B14F-4D97-AF65-F5344CB8AC3E}">
        <p14:creationId xmlns:p14="http://schemas.microsoft.com/office/powerpoint/2010/main" val="4078372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rgbClr val="FF0000"/>
                </a:solidFill>
                <a:latin typeface="微软雅黑" panose="020B0503020204020204" pitchFamily="34" charset="-122"/>
                <a:ea typeface="微软雅黑" panose="020B0503020204020204" pitchFamily="34" charset="-122"/>
              </a:rPr>
              <a:t>流程控制语句</a:t>
            </a:r>
          </a:p>
        </p:txBody>
      </p:sp>
      <p:sp>
        <p:nvSpPr>
          <p:cNvPr id="3" name="内容占位符 2"/>
          <p:cNvSpPr>
            <a:spLocks noGrp="1"/>
          </p:cNvSpPr>
          <p:nvPr>
            <p:ph idx="1"/>
          </p:nvPr>
        </p:nvSpPr>
        <p:spPr>
          <a:xfrm>
            <a:off x="590400" y="908261"/>
            <a:ext cx="11088000" cy="649325"/>
          </a:xfrm>
        </p:spPr>
        <p:txBody>
          <a:bodyPr anchor="ctr"/>
          <a:lstStyle/>
          <a:p>
            <a:pPr>
              <a:buFont typeface="Wingdings" panose="05000000000000000000" pitchFamily="2" charset="2"/>
              <a:buChar char="n"/>
            </a:pPr>
            <a:r>
              <a:rPr lang="en-US" altLang="zh-CN" dirty="0"/>
              <a:t>switch</a:t>
            </a:r>
            <a:r>
              <a:rPr lang="zh-CN" altLang="en-US" dirty="0"/>
              <a:t>语句</a:t>
            </a:r>
          </a:p>
        </p:txBody>
      </p:sp>
      <p:sp>
        <p:nvSpPr>
          <p:cNvPr id="5" name="文本框 4"/>
          <p:cNvSpPr txBox="1"/>
          <p:nvPr/>
        </p:nvSpPr>
        <p:spPr>
          <a:xfrm>
            <a:off x="985019" y="1557586"/>
            <a:ext cx="10753906" cy="1015663"/>
          </a:xfrm>
          <a:prstGeom prst="rect">
            <a:avLst/>
          </a:prstGeom>
          <a:noFill/>
        </p:spPr>
        <p:txBody>
          <a:bodyPr wrap="none" rtlCol="0">
            <a:spAutoFit/>
          </a:bodyPr>
          <a:lstStyle/>
          <a:p>
            <a:pPr marL="342900" indent="-342900">
              <a:lnSpc>
                <a:spcPct val="150000"/>
              </a:lnSpc>
              <a:buFont typeface="Wingdings" panose="05000000000000000000" pitchFamily="2" charset="2"/>
              <a:buChar char="n"/>
            </a:pPr>
            <a:r>
              <a:rPr lang="zh-CN" altLang="en-US" sz="2000" dirty="0">
                <a:latin typeface="+mn-ea"/>
                <a:ea typeface="+mn-ea"/>
              </a:rPr>
              <a:t>当一个变量有多种情况需要判断时，使用</a:t>
            </a:r>
            <a:r>
              <a:rPr lang="en-US" altLang="zh-CN" sz="2000" dirty="0">
                <a:latin typeface="+mn-ea"/>
                <a:ea typeface="+mn-ea"/>
              </a:rPr>
              <a:t>if-else</a:t>
            </a:r>
            <a:r>
              <a:rPr lang="zh-CN" altLang="en-US" sz="2000" dirty="0">
                <a:latin typeface="+mn-ea"/>
                <a:ea typeface="+mn-ea"/>
              </a:rPr>
              <a:t>的深层次嵌套使程序可读性变差且容易错误</a:t>
            </a:r>
            <a:endParaRPr lang="en-US" altLang="zh-CN" sz="2000" dirty="0">
              <a:latin typeface="+mn-ea"/>
              <a:ea typeface="+mn-ea"/>
            </a:endParaRPr>
          </a:p>
          <a:p>
            <a:pPr marL="342900" indent="-342900">
              <a:lnSpc>
                <a:spcPct val="150000"/>
              </a:lnSpc>
              <a:buFont typeface="Wingdings" panose="05000000000000000000" pitchFamily="2" charset="2"/>
              <a:buChar char="n"/>
            </a:pPr>
            <a:r>
              <a:rPr lang="en-US" altLang="zh-CN" sz="2000" dirty="0">
                <a:latin typeface="+mn-ea"/>
                <a:ea typeface="+mn-ea"/>
              </a:rPr>
              <a:t>switch</a:t>
            </a:r>
            <a:r>
              <a:rPr lang="zh-CN" altLang="en-US" sz="2000" dirty="0">
                <a:latin typeface="+mn-ea"/>
                <a:ea typeface="+mn-ea"/>
              </a:rPr>
              <a:t>语句则提供了一种更方便的方法</a:t>
            </a:r>
          </a:p>
        </p:txBody>
      </p:sp>
      <p:sp>
        <p:nvSpPr>
          <p:cNvPr id="12" name="矩形 11"/>
          <p:cNvSpPr/>
          <p:nvPr/>
        </p:nvSpPr>
        <p:spPr>
          <a:xfrm>
            <a:off x="1417067" y="2573249"/>
            <a:ext cx="2304256" cy="4154984"/>
          </a:xfrm>
          <a:prstGeom prst="rect">
            <a:avLst/>
          </a:prstGeom>
          <a:solidFill>
            <a:schemeClr val="bg1">
              <a:lumMod val="95000"/>
            </a:schemeClr>
          </a:solidFill>
        </p:spPr>
        <p:txBody>
          <a:bodyPr wrap="square" anchor="ctr">
            <a:spAutoFit/>
          </a:bodyPr>
          <a:lstStyle/>
          <a:p>
            <a:pPr>
              <a:lnSpc>
                <a:spcPct val="150000"/>
              </a:lnSpc>
            </a:pPr>
            <a:r>
              <a:rPr lang="en-US" altLang="zh-CN" sz="1600" dirty="0">
                <a:solidFill>
                  <a:srgbClr val="00B0F0"/>
                </a:solidFill>
                <a:latin typeface="+mn-ea"/>
                <a:ea typeface="+mn-ea"/>
              </a:rPr>
              <a:t>switch</a:t>
            </a:r>
            <a:r>
              <a:rPr lang="en-US" altLang="zh-CN" sz="1600" dirty="0">
                <a:latin typeface="+mn-ea"/>
                <a:ea typeface="+mn-ea"/>
              </a:rPr>
              <a:t> (</a:t>
            </a:r>
            <a:r>
              <a:rPr lang="zh-CN" altLang="en-US" sz="1600" dirty="0">
                <a:latin typeface="+mn-ea"/>
                <a:ea typeface="+mn-ea"/>
              </a:rPr>
              <a:t>变量名） </a:t>
            </a:r>
            <a:r>
              <a:rPr lang="en-US" altLang="zh-CN" sz="1600" dirty="0">
                <a:latin typeface="+mn-ea"/>
                <a:ea typeface="+mn-ea"/>
              </a:rPr>
              <a:t>{</a:t>
            </a:r>
          </a:p>
          <a:p>
            <a:pPr>
              <a:lnSpc>
                <a:spcPct val="150000"/>
              </a:lnSpc>
            </a:pPr>
            <a:r>
              <a:rPr lang="en-US" altLang="zh-CN" sz="1600" dirty="0">
                <a:latin typeface="+mn-ea"/>
                <a:ea typeface="+mn-ea"/>
              </a:rPr>
              <a:t>    </a:t>
            </a:r>
            <a:r>
              <a:rPr lang="en-US" altLang="zh-CN" sz="1600" dirty="0">
                <a:solidFill>
                  <a:srgbClr val="00B0F0"/>
                </a:solidFill>
                <a:latin typeface="+mn-ea"/>
                <a:ea typeface="+mn-ea"/>
              </a:rPr>
              <a:t>case</a:t>
            </a:r>
            <a:r>
              <a:rPr lang="en-US" altLang="zh-CN" sz="1600" dirty="0">
                <a:latin typeface="+mn-ea"/>
                <a:ea typeface="+mn-ea"/>
              </a:rPr>
              <a:t> </a:t>
            </a:r>
            <a:r>
              <a:rPr lang="zh-CN" altLang="en-US" sz="1600" dirty="0">
                <a:latin typeface="+mn-ea"/>
                <a:ea typeface="+mn-ea"/>
              </a:rPr>
              <a:t>常量</a:t>
            </a:r>
            <a:r>
              <a:rPr lang="en-US" altLang="zh-CN" sz="1600" dirty="0">
                <a:latin typeface="+mn-ea"/>
                <a:ea typeface="+mn-ea"/>
              </a:rPr>
              <a:t>1:</a:t>
            </a:r>
          </a:p>
          <a:p>
            <a:pPr>
              <a:lnSpc>
                <a:spcPct val="150000"/>
              </a:lnSpc>
            </a:pPr>
            <a:r>
              <a:rPr lang="en-US" altLang="zh-CN" sz="1600" dirty="0">
                <a:latin typeface="+mn-ea"/>
                <a:ea typeface="+mn-ea"/>
              </a:rPr>
              <a:t>        </a:t>
            </a:r>
            <a:r>
              <a:rPr lang="zh-CN" altLang="en-US" sz="1600" dirty="0">
                <a:latin typeface="+mn-ea"/>
                <a:ea typeface="+mn-ea"/>
              </a:rPr>
              <a:t>语句块</a:t>
            </a:r>
            <a:r>
              <a:rPr lang="en-US" altLang="zh-CN" sz="1600" dirty="0">
                <a:latin typeface="+mn-ea"/>
                <a:ea typeface="+mn-ea"/>
              </a:rPr>
              <a:t>1</a:t>
            </a:r>
            <a:r>
              <a:rPr lang="zh-CN" altLang="en-US" sz="1600" dirty="0">
                <a:latin typeface="+mn-ea"/>
                <a:ea typeface="+mn-ea"/>
              </a:rPr>
              <a:t>；</a:t>
            </a:r>
            <a:endParaRPr lang="en-US" altLang="zh-CN" sz="1600" dirty="0">
              <a:latin typeface="+mn-ea"/>
              <a:ea typeface="+mn-ea"/>
            </a:endParaRPr>
          </a:p>
          <a:p>
            <a:pPr>
              <a:lnSpc>
                <a:spcPct val="150000"/>
              </a:lnSpc>
            </a:pPr>
            <a:r>
              <a:rPr lang="en-US" altLang="zh-CN" sz="1600" dirty="0">
                <a:latin typeface="+mn-ea"/>
                <a:ea typeface="+mn-ea"/>
              </a:rPr>
              <a:t>        break</a:t>
            </a:r>
            <a:r>
              <a:rPr lang="zh-CN" altLang="en-US" sz="1600" dirty="0">
                <a:latin typeface="+mn-ea"/>
                <a:ea typeface="+mn-ea"/>
              </a:rPr>
              <a:t>；</a:t>
            </a:r>
            <a:endParaRPr lang="en-US" altLang="zh-CN" sz="1600" dirty="0">
              <a:latin typeface="+mn-ea"/>
              <a:ea typeface="+mn-ea"/>
            </a:endParaRPr>
          </a:p>
          <a:p>
            <a:pPr>
              <a:lnSpc>
                <a:spcPct val="150000"/>
              </a:lnSpc>
            </a:pPr>
            <a:r>
              <a:rPr lang="en-US" altLang="zh-CN" sz="1600" dirty="0">
                <a:latin typeface="+mn-ea"/>
                <a:ea typeface="+mn-ea"/>
              </a:rPr>
              <a:t>    </a:t>
            </a:r>
            <a:r>
              <a:rPr lang="en-US" altLang="zh-CN" sz="1600" dirty="0">
                <a:solidFill>
                  <a:srgbClr val="00B0F0"/>
                </a:solidFill>
                <a:latin typeface="+mn-ea"/>
                <a:ea typeface="+mn-ea"/>
              </a:rPr>
              <a:t>case</a:t>
            </a:r>
            <a:r>
              <a:rPr lang="en-US" altLang="zh-CN" sz="1600" dirty="0">
                <a:latin typeface="+mn-ea"/>
                <a:ea typeface="+mn-ea"/>
              </a:rPr>
              <a:t> </a:t>
            </a:r>
            <a:r>
              <a:rPr lang="zh-CN" altLang="en-US" sz="1600" dirty="0">
                <a:latin typeface="+mn-ea"/>
                <a:ea typeface="+mn-ea"/>
              </a:rPr>
              <a:t>常量</a:t>
            </a:r>
            <a:r>
              <a:rPr lang="en-US" altLang="zh-CN" sz="1600" dirty="0">
                <a:latin typeface="+mn-ea"/>
                <a:ea typeface="+mn-ea"/>
              </a:rPr>
              <a:t>2:</a:t>
            </a:r>
          </a:p>
          <a:p>
            <a:pPr>
              <a:lnSpc>
                <a:spcPct val="150000"/>
              </a:lnSpc>
            </a:pPr>
            <a:r>
              <a:rPr lang="en-US" altLang="zh-CN" sz="1600" dirty="0">
                <a:latin typeface="+mn-ea"/>
                <a:ea typeface="+mn-ea"/>
              </a:rPr>
              <a:t>        </a:t>
            </a:r>
            <a:r>
              <a:rPr lang="zh-CN" altLang="en-US" sz="1600" dirty="0">
                <a:latin typeface="+mn-ea"/>
                <a:ea typeface="+mn-ea"/>
              </a:rPr>
              <a:t>语句块</a:t>
            </a:r>
            <a:r>
              <a:rPr lang="en-US" altLang="zh-CN" sz="1600" dirty="0">
                <a:latin typeface="+mn-ea"/>
                <a:ea typeface="+mn-ea"/>
              </a:rPr>
              <a:t>2</a:t>
            </a:r>
            <a:r>
              <a:rPr lang="zh-CN" altLang="en-US" sz="1600" dirty="0">
                <a:latin typeface="+mn-ea"/>
                <a:ea typeface="+mn-ea"/>
              </a:rPr>
              <a:t>；</a:t>
            </a:r>
          </a:p>
          <a:p>
            <a:pPr>
              <a:lnSpc>
                <a:spcPct val="150000"/>
              </a:lnSpc>
            </a:pPr>
            <a:r>
              <a:rPr lang="zh-CN" altLang="en-US" sz="1600" dirty="0">
                <a:latin typeface="+mn-ea"/>
                <a:ea typeface="+mn-ea"/>
              </a:rPr>
              <a:t>        </a:t>
            </a:r>
            <a:r>
              <a:rPr lang="en-US" altLang="zh-CN" sz="1600" dirty="0">
                <a:latin typeface="+mn-ea"/>
                <a:ea typeface="+mn-ea"/>
              </a:rPr>
              <a:t>break</a:t>
            </a:r>
            <a:r>
              <a:rPr lang="zh-CN" altLang="en-US" sz="1600" dirty="0">
                <a:latin typeface="+mn-ea"/>
                <a:ea typeface="+mn-ea"/>
              </a:rPr>
              <a:t>；</a:t>
            </a:r>
            <a:endParaRPr lang="en-US" altLang="zh-CN" sz="1600" dirty="0">
              <a:latin typeface="+mn-ea"/>
              <a:ea typeface="+mn-ea"/>
            </a:endParaRPr>
          </a:p>
          <a:p>
            <a:pPr>
              <a:lnSpc>
                <a:spcPct val="150000"/>
              </a:lnSpc>
            </a:pPr>
            <a:r>
              <a:rPr lang="en-US" altLang="zh-CN" sz="1600" dirty="0">
                <a:latin typeface="+mn-ea"/>
                <a:ea typeface="+mn-ea"/>
              </a:rPr>
              <a:t>    …</a:t>
            </a:r>
          </a:p>
          <a:p>
            <a:pPr>
              <a:lnSpc>
                <a:spcPct val="150000"/>
              </a:lnSpc>
            </a:pPr>
            <a:r>
              <a:rPr lang="en-US" altLang="zh-CN" sz="1600" dirty="0">
                <a:latin typeface="+mn-ea"/>
                <a:ea typeface="+mn-ea"/>
              </a:rPr>
              <a:t>    </a:t>
            </a:r>
            <a:r>
              <a:rPr lang="en-US" altLang="zh-CN" sz="1600" dirty="0">
                <a:solidFill>
                  <a:srgbClr val="00B0F0"/>
                </a:solidFill>
                <a:latin typeface="+mn-ea"/>
                <a:ea typeface="+mn-ea"/>
              </a:rPr>
              <a:t>default</a:t>
            </a:r>
            <a:r>
              <a:rPr lang="en-US" altLang="zh-CN" sz="1600" dirty="0">
                <a:latin typeface="+mn-ea"/>
                <a:ea typeface="+mn-ea"/>
              </a:rPr>
              <a:t>:</a:t>
            </a:r>
          </a:p>
          <a:p>
            <a:pPr>
              <a:lnSpc>
                <a:spcPct val="150000"/>
              </a:lnSpc>
            </a:pPr>
            <a:r>
              <a:rPr lang="en-US" altLang="zh-CN" sz="1600" dirty="0">
                <a:latin typeface="+mn-ea"/>
                <a:ea typeface="+mn-ea"/>
              </a:rPr>
              <a:t>        </a:t>
            </a:r>
            <a:r>
              <a:rPr lang="zh-CN" altLang="en-US" sz="1600" dirty="0">
                <a:latin typeface="+mn-ea"/>
                <a:ea typeface="+mn-ea"/>
              </a:rPr>
              <a:t>语句块；</a:t>
            </a:r>
            <a:endParaRPr lang="en-US" altLang="zh-CN" sz="1600" dirty="0">
              <a:latin typeface="+mn-ea"/>
              <a:ea typeface="+mn-ea"/>
            </a:endParaRPr>
          </a:p>
          <a:p>
            <a:pPr>
              <a:lnSpc>
                <a:spcPct val="150000"/>
              </a:lnSpc>
            </a:pPr>
            <a:r>
              <a:rPr lang="en-US" altLang="zh-CN" sz="1600" dirty="0">
                <a:latin typeface="+mn-ea"/>
                <a:ea typeface="+mn-ea"/>
              </a:rPr>
              <a:t>}</a:t>
            </a:r>
          </a:p>
        </p:txBody>
      </p:sp>
      <p:sp>
        <p:nvSpPr>
          <p:cNvPr id="4" name="文本框 3"/>
          <p:cNvSpPr txBox="1"/>
          <p:nvPr/>
        </p:nvSpPr>
        <p:spPr>
          <a:xfrm>
            <a:off x="4657947" y="2565698"/>
            <a:ext cx="6649450" cy="2169825"/>
          </a:xfrm>
          <a:prstGeom prst="rect">
            <a:avLst/>
          </a:prstGeom>
          <a:noFill/>
        </p:spPr>
        <p:txBody>
          <a:bodyPr wrap="square" rtlCol="0">
            <a:spAutoFit/>
          </a:bodyPr>
          <a:lstStyle/>
          <a:p>
            <a:pPr>
              <a:lnSpc>
                <a:spcPct val="150000"/>
              </a:lnSpc>
            </a:pPr>
            <a:r>
              <a:rPr lang="zh-CN" altLang="en-US" b="1" dirty="0">
                <a:latin typeface="+mn-ea"/>
                <a:ea typeface="+mn-ea"/>
              </a:rPr>
              <a:t>执行逻辑：</a:t>
            </a:r>
            <a:endParaRPr lang="en-US" altLang="zh-CN" b="1" dirty="0">
              <a:latin typeface="+mn-ea"/>
              <a:ea typeface="+mn-ea"/>
            </a:endParaRPr>
          </a:p>
          <a:p>
            <a:pPr>
              <a:lnSpc>
                <a:spcPct val="150000"/>
              </a:lnSpc>
            </a:pPr>
            <a:r>
              <a:rPr lang="zh-CN" altLang="en-US" dirty="0">
                <a:latin typeface="+mn-ea"/>
                <a:ea typeface="+mn-ea"/>
              </a:rPr>
              <a:t>判断变量的值是否与</a:t>
            </a:r>
            <a:r>
              <a:rPr lang="en-US" altLang="zh-CN" dirty="0">
                <a:latin typeface="+mn-ea"/>
                <a:ea typeface="+mn-ea"/>
              </a:rPr>
              <a:t>”</a:t>
            </a:r>
            <a:r>
              <a:rPr lang="zh-CN" altLang="en-US" dirty="0">
                <a:latin typeface="+mn-ea"/>
                <a:ea typeface="+mn-ea"/>
              </a:rPr>
              <a:t>常量</a:t>
            </a:r>
            <a:r>
              <a:rPr lang="en-US" altLang="zh-CN" dirty="0">
                <a:latin typeface="+mn-ea"/>
                <a:ea typeface="+mn-ea"/>
              </a:rPr>
              <a:t>1</a:t>
            </a:r>
            <a:r>
              <a:rPr lang="zh-CN" altLang="en-US" dirty="0">
                <a:latin typeface="+mn-ea"/>
                <a:ea typeface="+mn-ea"/>
              </a:rPr>
              <a:t>、常量</a:t>
            </a:r>
            <a:r>
              <a:rPr lang="en-US" altLang="zh-CN" dirty="0">
                <a:latin typeface="+mn-ea"/>
                <a:ea typeface="+mn-ea"/>
              </a:rPr>
              <a:t>2…”</a:t>
            </a:r>
            <a:r>
              <a:rPr lang="zh-CN" altLang="en-US" dirty="0">
                <a:latin typeface="+mn-ea"/>
                <a:ea typeface="+mn-ea"/>
              </a:rPr>
              <a:t>中某个相等，则执行对应的语句块，若均不相等则执行</a:t>
            </a:r>
            <a:r>
              <a:rPr lang="en-US" altLang="zh-CN" dirty="0">
                <a:latin typeface="+mn-ea"/>
                <a:ea typeface="+mn-ea"/>
              </a:rPr>
              <a:t>default</a:t>
            </a:r>
            <a:r>
              <a:rPr lang="zh-CN" altLang="en-US" dirty="0">
                <a:latin typeface="+mn-ea"/>
                <a:ea typeface="+mn-ea"/>
              </a:rPr>
              <a:t>语句块</a:t>
            </a:r>
            <a:endParaRPr lang="en-US" altLang="zh-CN" dirty="0">
              <a:latin typeface="+mn-ea"/>
              <a:ea typeface="+mn-ea"/>
            </a:endParaRPr>
          </a:p>
          <a:p>
            <a:pPr>
              <a:lnSpc>
                <a:spcPct val="150000"/>
              </a:lnSpc>
            </a:pPr>
            <a:r>
              <a:rPr lang="en-US" altLang="zh-CN" dirty="0">
                <a:latin typeface="+mn-ea"/>
                <a:ea typeface="+mn-ea"/>
              </a:rPr>
              <a:t>break</a:t>
            </a:r>
            <a:r>
              <a:rPr lang="zh-CN" altLang="en-US" dirty="0">
                <a:latin typeface="+mn-ea"/>
                <a:ea typeface="+mn-ea"/>
              </a:rPr>
              <a:t>语句：若没有</a:t>
            </a:r>
            <a:r>
              <a:rPr lang="en-US" altLang="zh-CN" dirty="0">
                <a:latin typeface="+mn-ea"/>
                <a:ea typeface="+mn-ea"/>
              </a:rPr>
              <a:t>break</a:t>
            </a:r>
            <a:r>
              <a:rPr lang="zh-CN" altLang="en-US" dirty="0">
                <a:latin typeface="+mn-ea"/>
                <a:ea typeface="+mn-ea"/>
              </a:rPr>
              <a:t>语句，则条件成立的</a:t>
            </a:r>
            <a:r>
              <a:rPr lang="en-US" altLang="zh-CN" dirty="0">
                <a:latin typeface="+mn-ea"/>
                <a:ea typeface="+mn-ea"/>
              </a:rPr>
              <a:t>case</a:t>
            </a:r>
            <a:r>
              <a:rPr lang="zh-CN" altLang="en-US" dirty="0">
                <a:latin typeface="+mn-ea"/>
                <a:ea typeface="+mn-ea"/>
              </a:rPr>
              <a:t>之后的全部语句均被执行</a:t>
            </a:r>
          </a:p>
        </p:txBody>
      </p:sp>
      <p:sp>
        <p:nvSpPr>
          <p:cNvPr id="9" name="文本框 8"/>
          <p:cNvSpPr txBox="1"/>
          <p:nvPr/>
        </p:nvSpPr>
        <p:spPr>
          <a:xfrm>
            <a:off x="4639592" y="4869954"/>
            <a:ext cx="6649450" cy="1754326"/>
          </a:xfrm>
          <a:prstGeom prst="rect">
            <a:avLst/>
          </a:prstGeom>
          <a:noFill/>
        </p:spPr>
        <p:txBody>
          <a:bodyPr wrap="square" rtlCol="0">
            <a:spAutoFit/>
          </a:bodyPr>
          <a:lstStyle/>
          <a:p>
            <a:pPr>
              <a:lnSpc>
                <a:spcPct val="150000"/>
              </a:lnSpc>
            </a:pPr>
            <a:r>
              <a:rPr lang="zh-CN" altLang="en-US" b="1" dirty="0">
                <a:latin typeface="+mn-ea"/>
                <a:ea typeface="+mn-ea"/>
              </a:rPr>
              <a:t>注：</a:t>
            </a:r>
            <a:endParaRPr lang="en-US" altLang="zh-CN" b="1" dirty="0">
              <a:latin typeface="+mn-ea"/>
              <a:ea typeface="+mn-ea"/>
            </a:endParaRPr>
          </a:p>
          <a:p>
            <a:pPr marL="285750" indent="-285750">
              <a:lnSpc>
                <a:spcPct val="150000"/>
              </a:lnSpc>
              <a:buFont typeface="Wingdings" panose="05000000000000000000" pitchFamily="2" charset="2"/>
              <a:buChar char="n"/>
            </a:pPr>
            <a:r>
              <a:rPr lang="zh-CN" altLang="en-US" dirty="0">
                <a:latin typeface="+mn-ea"/>
                <a:ea typeface="+mn-ea"/>
              </a:rPr>
              <a:t>变量类型只能是</a:t>
            </a:r>
            <a:r>
              <a:rPr lang="en-US" altLang="zh-CN" dirty="0">
                <a:latin typeface="+mn-ea"/>
                <a:ea typeface="+mn-ea"/>
              </a:rPr>
              <a:t>char</a:t>
            </a:r>
            <a:r>
              <a:rPr lang="zh-CN" altLang="en-US" dirty="0">
                <a:latin typeface="+mn-ea"/>
                <a:ea typeface="+mn-ea"/>
              </a:rPr>
              <a:t>、</a:t>
            </a:r>
            <a:r>
              <a:rPr lang="en-US" altLang="zh-CN" dirty="0">
                <a:latin typeface="+mn-ea"/>
                <a:ea typeface="+mn-ea"/>
              </a:rPr>
              <a:t>int</a:t>
            </a:r>
            <a:r>
              <a:rPr lang="zh-CN" altLang="en-US" dirty="0">
                <a:latin typeface="+mn-ea"/>
                <a:ea typeface="+mn-ea"/>
              </a:rPr>
              <a:t>类型</a:t>
            </a:r>
            <a:endParaRPr lang="en-US" altLang="zh-CN" dirty="0">
              <a:latin typeface="+mn-ea"/>
              <a:ea typeface="+mn-ea"/>
            </a:endParaRPr>
          </a:p>
          <a:p>
            <a:pPr marL="285750" indent="-285750">
              <a:lnSpc>
                <a:spcPct val="150000"/>
              </a:lnSpc>
              <a:buFont typeface="Wingdings" panose="05000000000000000000" pitchFamily="2" charset="2"/>
              <a:buChar char="n"/>
            </a:pPr>
            <a:r>
              <a:rPr lang="en-US" altLang="zh-CN" dirty="0">
                <a:latin typeface="+mn-ea"/>
                <a:ea typeface="+mn-ea"/>
              </a:rPr>
              <a:t>case</a:t>
            </a:r>
            <a:r>
              <a:rPr lang="zh-CN" altLang="en-US" dirty="0">
                <a:latin typeface="+mn-ea"/>
                <a:ea typeface="+mn-ea"/>
              </a:rPr>
              <a:t>中的常量值不能重复</a:t>
            </a:r>
            <a:endParaRPr lang="en-US" altLang="zh-CN" dirty="0">
              <a:latin typeface="+mn-ea"/>
              <a:ea typeface="+mn-ea"/>
            </a:endParaRPr>
          </a:p>
          <a:p>
            <a:pPr marL="285750" indent="-285750">
              <a:lnSpc>
                <a:spcPct val="150000"/>
              </a:lnSpc>
              <a:buFont typeface="Wingdings" panose="05000000000000000000" pitchFamily="2" charset="2"/>
              <a:buChar char="n"/>
            </a:pPr>
            <a:r>
              <a:rPr lang="en-US" altLang="zh-CN" dirty="0">
                <a:latin typeface="+mn-ea"/>
                <a:ea typeface="+mn-ea"/>
              </a:rPr>
              <a:t>case</a:t>
            </a:r>
            <a:r>
              <a:rPr lang="zh-CN" altLang="en-US" dirty="0">
                <a:latin typeface="+mn-ea"/>
                <a:ea typeface="+mn-ea"/>
              </a:rPr>
              <a:t>和</a:t>
            </a:r>
            <a:r>
              <a:rPr lang="en-US" altLang="zh-CN" dirty="0">
                <a:latin typeface="+mn-ea"/>
                <a:ea typeface="+mn-ea"/>
              </a:rPr>
              <a:t>default</a:t>
            </a:r>
            <a:r>
              <a:rPr lang="zh-CN" altLang="en-US" dirty="0">
                <a:latin typeface="+mn-ea"/>
                <a:ea typeface="+mn-ea"/>
              </a:rPr>
              <a:t>顺序可以随意</a:t>
            </a:r>
          </a:p>
        </p:txBody>
      </p:sp>
    </p:spTree>
    <p:extLst>
      <p:ext uri="{BB962C8B-B14F-4D97-AF65-F5344CB8AC3E}">
        <p14:creationId xmlns:p14="http://schemas.microsoft.com/office/powerpoint/2010/main" val="2914810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rgbClr val="FF0000"/>
                </a:solidFill>
                <a:latin typeface="微软雅黑" panose="020B0503020204020204" pitchFamily="34" charset="-122"/>
                <a:ea typeface="微软雅黑" panose="020B0503020204020204" pitchFamily="34" charset="-122"/>
              </a:rPr>
              <a:t>流程控制语句</a:t>
            </a:r>
          </a:p>
        </p:txBody>
      </p:sp>
      <p:sp>
        <p:nvSpPr>
          <p:cNvPr id="3" name="内容占位符 2"/>
          <p:cNvSpPr>
            <a:spLocks noGrp="1"/>
          </p:cNvSpPr>
          <p:nvPr>
            <p:ph idx="1"/>
          </p:nvPr>
        </p:nvSpPr>
        <p:spPr>
          <a:xfrm>
            <a:off x="590400" y="908261"/>
            <a:ext cx="11088000" cy="649325"/>
          </a:xfrm>
        </p:spPr>
        <p:txBody>
          <a:bodyPr anchor="ctr"/>
          <a:lstStyle/>
          <a:p>
            <a:pPr>
              <a:buFont typeface="Wingdings" panose="05000000000000000000" pitchFamily="2" charset="2"/>
              <a:buChar char="n"/>
            </a:pPr>
            <a:r>
              <a:rPr lang="en-US" altLang="zh-CN" dirty="0"/>
              <a:t>while</a:t>
            </a:r>
            <a:r>
              <a:rPr lang="zh-CN" altLang="en-US" dirty="0"/>
              <a:t>语句</a:t>
            </a:r>
          </a:p>
        </p:txBody>
      </p:sp>
      <p:sp>
        <p:nvSpPr>
          <p:cNvPr id="12" name="矩形 11"/>
          <p:cNvSpPr/>
          <p:nvPr/>
        </p:nvSpPr>
        <p:spPr>
          <a:xfrm>
            <a:off x="1132451" y="1586910"/>
            <a:ext cx="2191403" cy="1338828"/>
          </a:xfrm>
          <a:prstGeom prst="rect">
            <a:avLst/>
          </a:prstGeom>
          <a:solidFill>
            <a:schemeClr val="bg1">
              <a:lumMod val="95000"/>
            </a:schemeClr>
          </a:solidFill>
        </p:spPr>
        <p:txBody>
          <a:bodyPr wrap="square" anchor="ctr">
            <a:spAutoFit/>
          </a:bodyPr>
          <a:lstStyle/>
          <a:p>
            <a:pPr>
              <a:lnSpc>
                <a:spcPct val="150000"/>
              </a:lnSpc>
            </a:pPr>
            <a:r>
              <a:rPr lang="en-US" altLang="zh-CN" dirty="0">
                <a:solidFill>
                  <a:srgbClr val="00B0F0"/>
                </a:solidFill>
                <a:latin typeface="+mn-ea"/>
                <a:ea typeface="+mn-ea"/>
              </a:rPr>
              <a:t>while</a:t>
            </a:r>
            <a:r>
              <a:rPr lang="en-US" altLang="zh-CN" dirty="0">
                <a:latin typeface="+mn-ea"/>
                <a:ea typeface="+mn-ea"/>
              </a:rPr>
              <a:t> (</a:t>
            </a:r>
            <a:r>
              <a:rPr lang="zh-CN" altLang="en-US" dirty="0">
                <a:latin typeface="+mn-ea"/>
                <a:ea typeface="+mn-ea"/>
              </a:rPr>
              <a:t>表达式</a:t>
            </a:r>
            <a:r>
              <a:rPr lang="en-US" altLang="zh-CN" dirty="0">
                <a:latin typeface="+mn-ea"/>
                <a:ea typeface="+mn-ea"/>
              </a:rPr>
              <a:t>) {</a:t>
            </a:r>
          </a:p>
          <a:p>
            <a:pPr>
              <a:lnSpc>
                <a:spcPct val="150000"/>
              </a:lnSpc>
            </a:pPr>
            <a:r>
              <a:rPr lang="en-US" altLang="zh-CN" dirty="0">
                <a:latin typeface="+mn-ea"/>
                <a:ea typeface="+mn-ea"/>
              </a:rPr>
              <a:t>    </a:t>
            </a:r>
            <a:r>
              <a:rPr lang="zh-CN" altLang="en-US" dirty="0">
                <a:latin typeface="+mn-ea"/>
                <a:ea typeface="+mn-ea"/>
              </a:rPr>
              <a:t>语句块</a:t>
            </a:r>
            <a:r>
              <a:rPr lang="en-US" altLang="zh-CN" dirty="0">
                <a:latin typeface="+mn-ea"/>
                <a:ea typeface="+mn-ea"/>
              </a:rPr>
              <a:t>;</a:t>
            </a:r>
          </a:p>
          <a:p>
            <a:pPr>
              <a:lnSpc>
                <a:spcPct val="150000"/>
              </a:lnSpc>
            </a:pPr>
            <a:r>
              <a:rPr lang="en-US" altLang="zh-CN" dirty="0">
                <a:latin typeface="+mn-ea"/>
                <a:ea typeface="+mn-ea"/>
              </a:rPr>
              <a:t>}</a:t>
            </a:r>
          </a:p>
        </p:txBody>
      </p:sp>
      <p:sp>
        <p:nvSpPr>
          <p:cNvPr id="4" name="文本框 3"/>
          <p:cNvSpPr txBox="1"/>
          <p:nvPr/>
        </p:nvSpPr>
        <p:spPr>
          <a:xfrm>
            <a:off x="3721323" y="1581602"/>
            <a:ext cx="6649450" cy="1338828"/>
          </a:xfrm>
          <a:prstGeom prst="rect">
            <a:avLst/>
          </a:prstGeom>
          <a:noFill/>
        </p:spPr>
        <p:txBody>
          <a:bodyPr wrap="square" rtlCol="0">
            <a:spAutoFit/>
          </a:bodyPr>
          <a:lstStyle/>
          <a:p>
            <a:pPr>
              <a:lnSpc>
                <a:spcPct val="150000"/>
              </a:lnSpc>
            </a:pPr>
            <a:r>
              <a:rPr lang="zh-CN" altLang="en-US" b="1" dirty="0">
                <a:latin typeface="+mn-ea"/>
                <a:ea typeface="+mn-ea"/>
              </a:rPr>
              <a:t>执行逻辑：</a:t>
            </a:r>
            <a:endParaRPr lang="en-US" altLang="zh-CN" b="1" dirty="0">
              <a:latin typeface="+mn-ea"/>
              <a:ea typeface="+mn-ea"/>
            </a:endParaRPr>
          </a:p>
          <a:p>
            <a:pPr>
              <a:lnSpc>
                <a:spcPct val="150000"/>
              </a:lnSpc>
            </a:pPr>
            <a:r>
              <a:rPr lang="zh-CN" altLang="en-US" dirty="0">
                <a:latin typeface="+mn-ea"/>
                <a:ea typeface="+mn-ea"/>
              </a:rPr>
              <a:t>当表达式为</a:t>
            </a:r>
            <a:r>
              <a:rPr lang="en-US" altLang="zh-CN" dirty="0">
                <a:latin typeface="+mn-ea"/>
                <a:ea typeface="+mn-ea"/>
              </a:rPr>
              <a:t>true</a:t>
            </a:r>
            <a:r>
              <a:rPr lang="zh-CN" altLang="en-US" dirty="0">
                <a:latin typeface="+mn-ea"/>
                <a:ea typeface="+mn-ea"/>
              </a:rPr>
              <a:t>时，重复执行语句块；</a:t>
            </a:r>
            <a:endParaRPr lang="en-US" altLang="zh-CN" dirty="0">
              <a:latin typeface="+mn-ea"/>
              <a:ea typeface="+mn-ea"/>
            </a:endParaRPr>
          </a:p>
          <a:p>
            <a:pPr>
              <a:lnSpc>
                <a:spcPct val="150000"/>
              </a:lnSpc>
            </a:pPr>
            <a:r>
              <a:rPr lang="zh-CN" altLang="en-US" dirty="0">
                <a:latin typeface="+mn-ea"/>
                <a:ea typeface="+mn-ea"/>
              </a:rPr>
              <a:t>当表达式为</a:t>
            </a:r>
            <a:r>
              <a:rPr lang="en-US" altLang="zh-CN" dirty="0">
                <a:latin typeface="+mn-ea"/>
                <a:ea typeface="+mn-ea"/>
              </a:rPr>
              <a:t>false</a:t>
            </a:r>
            <a:r>
              <a:rPr lang="zh-CN" altLang="en-US" dirty="0">
                <a:latin typeface="+mn-ea"/>
                <a:ea typeface="+mn-ea"/>
              </a:rPr>
              <a:t>时，退出循环</a:t>
            </a:r>
            <a:endParaRPr lang="en-US" altLang="zh-CN" dirty="0">
              <a:latin typeface="+mn-ea"/>
              <a:ea typeface="+mn-ea"/>
            </a:endParaRPr>
          </a:p>
        </p:txBody>
      </p:sp>
      <p:sp>
        <p:nvSpPr>
          <p:cNvPr id="7" name="内容占位符 2"/>
          <p:cNvSpPr txBox="1">
            <a:spLocks/>
          </p:cNvSpPr>
          <p:nvPr/>
        </p:nvSpPr>
        <p:spPr>
          <a:xfrm>
            <a:off x="590400" y="2924485"/>
            <a:ext cx="11088000" cy="649325"/>
          </a:xfrm>
          <a:prstGeom prst="rect">
            <a:avLst/>
          </a:prstGeom>
        </p:spPr>
        <p:txBody>
          <a:bodyPr vert="horz" lIns="121944" tIns="60972" rIns="121944" bIns="60972" rtlCol="0" anchor="ctr">
            <a:normAutofit/>
          </a:bodyPr>
          <a:lstStyle>
            <a:lvl1pPr marL="408291" indent="-408291"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tx1"/>
                </a:solidFill>
                <a:latin typeface="+mn-ea"/>
                <a:ea typeface="+mn-ea"/>
                <a:cs typeface="+mn-cs"/>
              </a:defRPr>
            </a:lvl1pPr>
            <a:lvl2pPr marL="884631" indent="-34024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60970" indent="-27219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mn-ea"/>
                <a:ea typeface="+mn-ea"/>
                <a:cs typeface="+mn-cs"/>
              </a:defRPr>
            </a:lvl3pPr>
            <a:lvl4pPr marL="1905358" indent="-272194" algn="l" rtl="0" eaLnBrk="0" fontAlgn="base" hangingPunct="0">
              <a:lnSpc>
                <a:spcPct val="140000"/>
              </a:lnSpc>
              <a:spcBef>
                <a:spcPct val="0"/>
              </a:spcBef>
              <a:spcAft>
                <a:spcPct val="0"/>
              </a:spcAft>
              <a:buChar char="–"/>
              <a:defRPr sz="1700">
                <a:solidFill>
                  <a:schemeClr val="tx1"/>
                </a:solidFill>
                <a:latin typeface="+mn-ea"/>
                <a:ea typeface="+mn-ea"/>
                <a:cs typeface="+mn-cs"/>
              </a:defRPr>
            </a:lvl4pPr>
            <a:lvl5pPr marL="2449746" indent="-272194" algn="l" rtl="0" eaLnBrk="0" fontAlgn="base" hangingPunct="0">
              <a:lnSpc>
                <a:spcPct val="140000"/>
              </a:lnSpc>
              <a:spcBef>
                <a:spcPct val="0"/>
              </a:spcBef>
              <a:spcAft>
                <a:spcPct val="0"/>
              </a:spcAft>
              <a:buFont typeface="Arial" charset="0"/>
              <a:buChar char="~"/>
              <a:defRPr sz="1400">
                <a:solidFill>
                  <a:schemeClr val="tx1"/>
                </a:solidFill>
                <a:latin typeface="+mn-ea"/>
                <a:ea typeface="+mn-ea"/>
                <a:cs typeface="+mn-cs"/>
              </a:defRPr>
            </a:lvl5pPr>
            <a:lvl6pPr marL="2994134"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8522"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82910"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7298"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a:lstStyle>
          <a:p>
            <a:pPr>
              <a:buFont typeface="Wingdings" pitchFamily="2" charset="2"/>
              <a:buChar char="n"/>
            </a:pPr>
            <a:r>
              <a:rPr lang="en-US" altLang="zh-CN" kern="0" dirty="0"/>
              <a:t>do … while</a:t>
            </a:r>
            <a:r>
              <a:rPr lang="zh-CN" altLang="en-US" kern="0" dirty="0"/>
              <a:t>语句</a:t>
            </a:r>
          </a:p>
        </p:txBody>
      </p:sp>
      <p:sp>
        <p:nvSpPr>
          <p:cNvPr id="8" name="矩形 7"/>
          <p:cNvSpPr/>
          <p:nvPr/>
        </p:nvSpPr>
        <p:spPr>
          <a:xfrm>
            <a:off x="1132451" y="3645818"/>
            <a:ext cx="2191403" cy="1338828"/>
          </a:xfrm>
          <a:prstGeom prst="rect">
            <a:avLst/>
          </a:prstGeom>
          <a:solidFill>
            <a:schemeClr val="bg1">
              <a:lumMod val="95000"/>
            </a:schemeClr>
          </a:solidFill>
        </p:spPr>
        <p:txBody>
          <a:bodyPr wrap="square" anchor="ctr">
            <a:spAutoFit/>
          </a:bodyPr>
          <a:lstStyle/>
          <a:p>
            <a:pPr>
              <a:lnSpc>
                <a:spcPct val="150000"/>
              </a:lnSpc>
            </a:pPr>
            <a:r>
              <a:rPr lang="en-US" altLang="zh-CN" dirty="0">
                <a:solidFill>
                  <a:srgbClr val="00B0F0"/>
                </a:solidFill>
                <a:latin typeface="+mn-ea"/>
                <a:ea typeface="+mn-ea"/>
              </a:rPr>
              <a:t>do</a:t>
            </a:r>
            <a:r>
              <a:rPr lang="en-US" altLang="zh-CN" dirty="0">
                <a:latin typeface="+mn-ea"/>
                <a:ea typeface="+mn-ea"/>
              </a:rPr>
              <a:t> {</a:t>
            </a:r>
          </a:p>
          <a:p>
            <a:pPr>
              <a:lnSpc>
                <a:spcPct val="150000"/>
              </a:lnSpc>
            </a:pPr>
            <a:r>
              <a:rPr lang="en-US" altLang="zh-CN" dirty="0">
                <a:latin typeface="+mn-ea"/>
                <a:ea typeface="+mn-ea"/>
              </a:rPr>
              <a:t>    </a:t>
            </a:r>
            <a:r>
              <a:rPr lang="zh-CN" altLang="en-US" dirty="0">
                <a:latin typeface="+mn-ea"/>
                <a:ea typeface="+mn-ea"/>
              </a:rPr>
              <a:t>语句块</a:t>
            </a:r>
            <a:r>
              <a:rPr lang="en-US" altLang="zh-CN" dirty="0">
                <a:latin typeface="+mn-ea"/>
                <a:ea typeface="+mn-ea"/>
              </a:rPr>
              <a:t>;</a:t>
            </a:r>
          </a:p>
          <a:p>
            <a:pPr>
              <a:lnSpc>
                <a:spcPct val="150000"/>
              </a:lnSpc>
            </a:pPr>
            <a:r>
              <a:rPr lang="en-US" altLang="zh-CN" dirty="0">
                <a:latin typeface="+mn-ea"/>
                <a:ea typeface="+mn-ea"/>
              </a:rPr>
              <a:t>}</a:t>
            </a:r>
            <a:r>
              <a:rPr lang="en-US" altLang="zh-CN" dirty="0">
                <a:solidFill>
                  <a:srgbClr val="00B0F0"/>
                </a:solidFill>
                <a:latin typeface="+mn-ea"/>
                <a:ea typeface="+mn-ea"/>
              </a:rPr>
              <a:t> while</a:t>
            </a:r>
            <a:r>
              <a:rPr lang="en-US" altLang="zh-CN" dirty="0">
                <a:latin typeface="+mn-ea"/>
                <a:ea typeface="+mn-ea"/>
              </a:rPr>
              <a:t>(</a:t>
            </a:r>
            <a:r>
              <a:rPr lang="zh-CN" altLang="en-US" dirty="0">
                <a:latin typeface="+mn-ea"/>
                <a:ea typeface="+mn-ea"/>
              </a:rPr>
              <a:t>表达式</a:t>
            </a:r>
            <a:r>
              <a:rPr lang="en-US" altLang="zh-CN" dirty="0">
                <a:latin typeface="+mn-ea"/>
                <a:ea typeface="+mn-ea"/>
              </a:rPr>
              <a:t>);</a:t>
            </a:r>
          </a:p>
        </p:txBody>
      </p:sp>
      <p:sp>
        <p:nvSpPr>
          <p:cNvPr id="9" name="文本框 8"/>
          <p:cNvSpPr txBox="1"/>
          <p:nvPr/>
        </p:nvSpPr>
        <p:spPr>
          <a:xfrm>
            <a:off x="3723307" y="3645818"/>
            <a:ext cx="6649450" cy="1338828"/>
          </a:xfrm>
          <a:prstGeom prst="rect">
            <a:avLst/>
          </a:prstGeom>
          <a:noFill/>
        </p:spPr>
        <p:txBody>
          <a:bodyPr wrap="square" rtlCol="0">
            <a:spAutoFit/>
          </a:bodyPr>
          <a:lstStyle/>
          <a:p>
            <a:pPr>
              <a:lnSpc>
                <a:spcPct val="150000"/>
              </a:lnSpc>
            </a:pPr>
            <a:r>
              <a:rPr lang="zh-CN" altLang="en-US" b="1" dirty="0">
                <a:latin typeface="+mn-ea"/>
                <a:ea typeface="+mn-ea"/>
              </a:rPr>
              <a:t>执行逻辑：</a:t>
            </a:r>
            <a:endParaRPr lang="en-US" altLang="zh-CN" b="1" dirty="0">
              <a:latin typeface="+mn-ea"/>
              <a:ea typeface="+mn-ea"/>
            </a:endParaRPr>
          </a:p>
          <a:p>
            <a:pPr>
              <a:lnSpc>
                <a:spcPct val="150000"/>
              </a:lnSpc>
            </a:pPr>
            <a:r>
              <a:rPr lang="en-US" altLang="zh-CN" dirty="0">
                <a:latin typeface="+mn-ea"/>
                <a:ea typeface="+mn-ea"/>
              </a:rPr>
              <a:t>1</a:t>
            </a:r>
            <a:r>
              <a:rPr lang="zh-CN" altLang="en-US" dirty="0">
                <a:latin typeface="+mn-ea"/>
                <a:ea typeface="+mn-ea"/>
              </a:rPr>
              <a:t>、执行语句块；</a:t>
            </a:r>
            <a:endParaRPr lang="en-US" altLang="zh-CN" dirty="0">
              <a:latin typeface="+mn-ea"/>
              <a:ea typeface="+mn-ea"/>
            </a:endParaRPr>
          </a:p>
          <a:p>
            <a:pPr>
              <a:lnSpc>
                <a:spcPct val="150000"/>
              </a:lnSpc>
            </a:pPr>
            <a:r>
              <a:rPr lang="en-US" altLang="zh-CN" dirty="0">
                <a:latin typeface="+mn-ea"/>
                <a:ea typeface="+mn-ea"/>
              </a:rPr>
              <a:t>2</a:t>
            </a:r>
            <a:r>
              <a:rPr lang="zh-CN" altLang="en-US" dirty="0">
                <a:latin typeface="+mn-ea"/>
                <a:ea typeface="+mn-ea"/>
              </a:rPr>
              <a:t>、判断表达式为</a:t>
            </a:r>
            <a:r>
              <a:rPr lang="en-US" altLang="zh-CN" dirty="0">
                <a:latin typeface="+mn-ea"/>
                <a:ea typeface="+mn-ea"/>
              </a:rPr>
              <a:t>true</a:t>
            </a:r>
            <a:r>
              <a:rPr lang="zh-CN" altLang="en-US" dirty="0">
                <a:latin typeface="+mn-ea"/>
                <a:ea typeface="+mn-ea"/>
              </a:rPr>
              <a:t>时重复执行语句块，</a:t>
            </a:r>
            <a:r>
              <a:rPr lang="en-US" altLang="zh-CN" dirty="0">
                <a:latin typeface="+mn-ea"/>
                <a:ea typeface="+mn-ea"/>
              </a:rPr>
              <a:t>false</a:t>
            </a:r>
            <a:r>
              <a:rPr lang="zh-CN" altLang="en-US" dirty="0">
                <a:latin typeface="+mn-ea"/>
                <a:ea typeface="+mn-ea"/>
              </a:rPr>
              <a:t>时退出循环</a:t>
            </a:r>
            <a:endParaRPr lang="en-US" altLang="zh-CN" dirty="0">
              <a:latin typeface="+mn-ea"/>
              <a:ea typeface="+mn-ea"/>
            </a:endParaRPr>
          </a:p>
        </p:txBody>
      </p:sp>
      <p:sp>
        <p:nvSpPr>
          <p:cNvPr id="6" name="文本框 5"/>
          <p:cNvSpPr txBox="1"/>
          <p:nvPr/>
        </p:nvSpPr>
        <p:spPr>
          <a:xfrm>
            <a:off x="985019" y="5302002"/>
            <a:ext cx="7989472" cy="923330"/>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en-US" altLang="zh-CN" dirty="0">
                <a:latin typeface="+mn-ea"/>
                <a:ea typeface="+mn-ea"/>
              </a:rPr>
              <a:t>while</a:t>
            </a:r>
            <a:r>
              <a:rPr lang="zh-CN" altLang="en-US" dirty="0">
                <a:latin typeface="+mn-ea"/>
                <a:ea typeface="+mn-ea"/>
              </a:rPr>
              <a:t>语句只有当表达式为</a:t>
            </a:r>
            <a:r>
              <a:rPr lang="en-US" altLang="zh-CN" dirty="0">
                <a:latin typeface="+mn-ea"/>
                <a:ea typeface="+mn-ea"/>
              </a:rPr>
              <a:t>true</a:t>
            </a:r>
            <a:r>
              <a:rPr lang="zh-CN" altLang="en-US" dirty="0">
                <a:latin typeface="+mn-ea"/>
                <a:ea typeface="+mn-ea"/>
              </a:rPr>
              <a:t>时才执行语句块，语句块被执行次数</a:t>
            </a:r>
            <a:r>
              <a:rPr lang="en-US" altLang="zh-CN" dirty="0">
                <a:latin typeface="+mn-ea"/>
                <a:ea typeface="+mn-ea"/>
              </a:rPr>
              <a:t>&gt;=0</a:t>
            </a:r>
          </a:p>
          <a:p>
            <a:pPr marL="285750" indent="-285750">
              <a:lnSpc>
                <a:spcPct val="150000"/>
              </a:lnSpc>
              <a:buFont typeface="Wingdings" panose="05000000000000000000" pitchFamily="2" charset="2"/>
              <a:buChar char="n"/>
            </a:pPr>
            <a:r>
              <a:rPr lang="en-US" altLang="zh-CN" dirty="0">
                <a:latin typeface="+mn-ea"/>
                <a:ea typeface="+mn-ea"/>
              </a:rPr>
              <a:t>do…while</a:t>
            </a:r>
            <a:r>
              <a:rPr lang="zh-CN" altLang="en-US" dirty="0">
                <a:latin typeface="+mn-ea"/>
                <a:ea typeface="+mn-ea"/>
              </a:rPr>
              <a:t>语句首先执行一次语句块，语句块被执行次数</a:t>
            </a:r>
            <a:r>
              <a:rPr lang="en-US" altLang="zh-CN" dirty="0">
                <a:latin typeface="+mn-ea"/>
                <a:ea typeface="+mn-ea"/>
              </a:rPr>
              <a:t>&gt;=1</a:t>
            </a:r>
            <a:endParaRPr lang="zh-CN" altLang="en-US" dirty="0">
              <a:latin typeface="+mn-ea"/>
              <a:ea typeface="+mn-ea"/>
            </a:endParaRPr>
          </a:p>
        </p:txBody>
      </p:sp>
    </p:spTree>
    <p:extLst>
      <p:ext uri="{BB962C8B-B14F-4D97-AF65-F5344CB8AC3E}">
        <p14:creationId xmlns:p14="http://schemas.microsoft.com/office/powerpoint/2010/main" val="1599028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rgbClr val="FF0000"/>
                </a:solidFill>
                <a:latin typeface="微软雅黑" panose="020B0503020204020204" pitchFamily="34" charset="-122"/>
                <a:ea typeface="微软雅黑" panose="020B0503020204020204" pitchFamily="34" charset="-122"/>
              </a:rPr>
              <a:t>流程控制语句</a:t>
            </a:r>
          </a:p>
        </p:txBody>
      </p:sp>
      <p:sp>
        <p:nvSpPr>
          <p:cNvPr id="3" name="内容占位符 2"/>
          <p:cNvSpPr>
            <a:spLocks noGrp="1"/>
          </p:cNvSpPr>
          <p:nvPr>
            <p:ph idx="1"/>
          </p:nvPr>
        </p:nvSpPr>
        <p:spPr>
          <a:xfrm>
            <a:off x="590400" y="908261"/>
            <a:ext cx="11088000" cy="649325"/>
          </a:xfrm>
        </p:spPr>
        <p:txBody>
          <a:bodyPr anchor="ctr"/>
          <a:lstStyle/>
          <a:p>
            <a:pPr>
              <a:buFont typeface="Wingdings" panose="05000000000000000000" pitchFamily="2" charset="2"/>
              <a:buChar char="n"/>
            </a:pPr>
            <a:r>
              <a:rPr lang="en-US" altLang="zh-CN" dirty="0"/>
              <a:t>for</a:t>
            </a:r>
            <a:r>
              <a:rPr lang="zh-CN" altLang="en-US" dirty="0"/>
              <a:t>语句</a:t>
            </a:r>
          </a:p>
        </p:txBody>
      </p:sp>
      <p:sp>
        <p:nvSpPr>
          <p:cNvPr id="12" name="矩形 11"/>
          <p:cNvSpPr/>
          <p:nvPr/>
        </p:nvSpPr>
        <p:spPr>
          <a:xfrm>
            <a:off x="1064930" y="2809657"/>
            <a:ext cx="5336108" cy="1338828"/>
          </a:xfrm>
          <a:prstGeom prst="rect">
            <a:avLst/>
          </a:prstGeom>
          <a:solidFill>
            <a:schemeClr val="bg1">
              <a:lumMod val="95000"/>
            </a:schemeClr>
          </a:solidFill>
        </p:spPr>
        <p:txBody>
          <a:bodyPr wrap="square" anchor="ctr">
            <a:spAutoFit/>
          </a:bodyPr>
          <a:lstStyle/>
          <a:p>
            <a:pPr>
              <a:lnSpc>
                <a:spcPct val="150000"/>
              </a:lnSpc>
            </a:pPr>
            <a:r>
              <a:rPr lang="en-US" altLang="zh-CN" dirty="0">
                <a:solidFill>
                  <a:srgbClr val="00B0F0"/>
                </a:solidFill>
                <a:latin typeface="+mn-ea"/>
                <a:ea typeface="+mn-ea"/>
              </a:rPr>
              <a:t>for</a:t>
            </a:r>
            <a:r>
              <a:rPr lang="en-US" altLang="zh-CN" dirty="0">
                <a:latin typeface="+mn-ea"/>
                <a:ea typeface="+mn-ea"/>
              </a:rPr>
              <a:t> (</a:t>
            </a:r>
            <a:r>
              <a:rPr lang="zh-CN" altLang="en-US" dirty="0">
                <a:latin typeface="+mn-ea"/>
                <a:ea typeface="+mn-ea"/>
              </a:rPr>
              <a:t>初始化表达式</a:t>
            </a:r>
            <a:r>
              <a:rPr lang="en-US" altLang="zh-CN" dirty="0">
                <a:latin typeface="+mn-ea"/>
                <a:ea typeface="+mn-ea"/>
              </a:rPr>
              <a:t>; </a:t>
            </a:r>
            <a:r>
              <a:rPr lang="zh-CN" altLang="en-US" dirty="0">
                <a:latin typeface="+mn-ea"/>
                <a:ea typeface="+mn-ea"/>
              </a:rPr>
              <a:t>循环条件表达式</a:t>
            </a:r>
            <a:r>
              <a:rPr lang="en-US" altLang="zh-CN" dirty="0">
                <a:latin typeface="+mn-ea"/>
                <a:ea typeface="+mn-ea"/>
              </a:rPr>
              <a:t>; </a:t>
            </a:r>
            <a:r>
              <a:rPr lang="zh-CN" altLang="en-US" dirty="0">
                <a:latin typeface="+mn-ea"/>
                <a:ea typeface="+mn-ea"/>
              </a:rPr>
              <a:t>改变表达式</a:t>
            </a:r>
            <a:r>
              <a:rPr lang="en-US" altLang="zh-CN" dirty="0">
                <a:latin typeface="+mn-ea"/>
                <a:ea typeface="+mn-ea"/>
              </a:rPr>
              <a:t>) {</a:t>
            </a:r>
          </a:p>
          <a:p>
            <a:pPr>
              <a:lnSpc>
                <a:spcPct val="150000"/>
              </a:lnSpc>
            </a:pPr>
            <a:r>
              <a:rPr lang="en-US" altLang="zh-CN" dirty="0">
                <a:latin typeface="+mn-ea"/>
                <a:ea typeface="+mn-ea"/>
              </a:rPr>
              <a:t>    </a:t>
            </a:r>
            <a:r>
              <a:rPr lang="zh-CN" altLang="en-US" dirty="0">
                <a:latin typeface="+mn-ea"/>
                <a:ea typeface="+mn-ea"/>
              </a:rPr>
              <a:t>语句块</a:t>
            </a:r>
            <a:r>
              <a:rPr lang="en-US" altLang="zh-CN" dirty="0">
                <a:latin typeface="+mn-ea"/>
                <a:ea typeface="+mn-ea"/>
              </a:rPr>
              <a:t>;</a:t>
            </a:r>
          </a:p>
          <a:p>
            <a:pPr>
              <a:lnSpc>
                <a:spcPct val="150000"/>
              </a:lnSpc>
            </a:pPr>
            <a:r>
              <a:rPr lang="en-US" altLang="zh-CN" dirty="0">
                <a:latin typeface="+mn-ea"/>
                <a:ea typeface="+mn-ea"/>
              </a:rPr>
              <a:t>}</a:t>
            </a:r>
          </a:p>
        </p:txBody>
      </p:sp>
      <p:grpSp>
        <p:nvGrpSpPr>
          <p:cNvPr id="33" name="组合 32"/>
          <p:cNvGrpSpPr/>
          <p:nvPr/>
        </p:nvGrpSpPr>
        <p:grpSpPr>
          <a:xfrm>
            <a:off x="6601643" y="1563688"/>
            <a:ext cx="3183771" cy="4689812"/>
            <a:chOff x="6673651" y="1563688"/>
            <a:chExt cx="3183771" cy="4689812"/>
          </a:xfrm>
        </p:grpSpPr>
        <p:cxnSp>
          <p:nvCxnSpPr>
            <p:cNvPr id="27" name="肘形连接符 26"/>
            <p:cNvCxnSpPr>
              <a:stCxn id="7" idx="1"/>
              <a:endCxn id="25" idx="1"/>
            </p:cNvCxnSpPr>
            <p:nvPr/>
          </p:nvCxnSpPr>
          <p:spPr bwMode="auto">
            <a:xfrm rot="10800000" flipH="1" flipV="1">
              <a:off x="7553166" y="3302796"/>
              <a:ext cx="367298" cy="2766037"/>
            </a:xfrm>
            <a:prstGeom prst="bentConnector3">
              <a:avLst>
                <a:gd name="adj1" fmla="val -62238"/>
              </a:avLst>
            </a:prstGeom>
            <a:noFill/>
            <a:ln w="28575" cap="flat" cmpd="sng" algn="ctr">
              <a:solidFill>
                <a:srgbClr val="7030A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文本框 3"/>
            <p:cNvSpPr txBox="1"/>
            <p:nvPr/>
          </p:nvSpPr>
          <p:spPr>
            <a:xfrm>
              <a:off x="8136488" y="1563688"/>
              <a:ext cx="1224136" cy="507831"/>
            </a:xfrm>
            <a:prstGeom prst="rect">
              <a:avLst/>
            </a:prstGeom>
            <a:noFill/>
          </p:spPr>
          <p:txBody>
            <a:bodyPr wrap="square" rtlCol="0">
              <a:spAutoFit/>
            </a:bodyPr>
            <a:lstStyle/>
            <a:p>
              <a:pPr>
                <a:lnSpc>
                  <a:spcPct val="150000"/>
                </a:lnSpc>
              </a:pPr>
              <a:r>
                <a:rPr lang="zh-CN" altLang="en-US" b="1" dirty="0">
                  <a:latin typeface="+mn-ea"/>
                  <a:ea typeface="+mn-ea"/>
                </a:rPr>
                <a:t>执行逻辑</a:t>
              </a:r>
              <a:endParaRPr lang="zh-CN" altLang="en-US" dirty="0">
                <a:latin typeface="+mn-ea"/>
                <a:ea typeface="+mn-ea"/>
              </a:endParaRPr>
            </a:p>
          </p:txBody>
        </p:sp>
        <p:sp>
          <p:nvSpPr>
            <p:cNvPr id="6" name="文本框 5"/>
            <p:cNvSpPr txBox="1"/>
            <p:nvPr/>
          </p:nvSpPr>
          <p:spPr>
            <a:xfrm>
              <a:off x="7920464" y="2168352"/>
              <a:ext cx="1569660" cy="369332"/>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marR="0" indent="0" algn="ctr" defTabSz="914400" eaLnBrk="1" latinLnBrk="0" hangingPunct="1">
                <a:lnSpc>
                  <a:spcPct val="100000"/>
                </a:lnSpc>
                <a:buClr>
                  <a:srgbClr val="CC9900"/>
                </a:buClr>
                <a:buSzTx/>
                <a:tabLst/>
                <a:defRPr kumimoji="0" sz="1800" b="0" i="0" u="none" strike="noStrike" cap="none" normalizeH="0" baseline="0">
                  <a:ln>
                    <a:noFill/>
                  </a:ln>
                  <a:solidFill>
                    <a:schemeClr val="tx1"/>
                  </a:solidFill>
                  <a:effectLst/>
                  <a:latin typeface="Arial" charset="0"/>
                  <a:ea typeface="宋体" charset="-122"/>
                </a:defRPr>
              </a:lvl1pPr>
            </a:lstStyle>
            <a:p>
              <a:r>
                <a:rPr lang="zh-CN" altLang="en-US" dirty="0">
                  <a:latin typeface="+mn-ea"/>
                  <a:ea typeface="+mn-ea"/>
                </a:rPr>
                <a:t>初始化表达式</a:t>
              </a:r>
            </a:p>
          </p:txBody>
        </p:sp>
        <p:sp>
          <p:nvSpPr>
            <p:cNvPr id="7" name="流程图: 决策 6"/>
            <p:cNvSpPr/>
            <p:nvPr/>
          </p:nvSpPr>
          <p:spPr bwMode="auto">
            <a:xfrm>
              <a:off x="7553166" y="2809657"/>
              <a:ext cx="2304256" cy="986279"/>
            </a:xfrm>
            <a:prstGeom prst="flowChartDecision">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0" i="0" u="none" strike="noStrike" cap="none" normalizeH="0" baseline="0" dirty="0">
                  <a:ln>
                    <a:noFill/>
                  </a:ln>
                  <a:solidFill>
                    <a:schemeClr val="tx1"/>
                  </a:solidFill>
                  <a:effectLst/>
                  <a:latin typeface="+mn-ea"/>
                </a:rPr>
                <a:t>循环条件表达式</a:t>
              </a:r>
            </a:p>
          </p:txBody>
        </p:sp>
        <p:sp>
          <p:nvSpPr>
            <p:cNvPr id="11" name="文本框 10"/>
            <p:cNvSpPr txBox="1"/>
            <p:nvPr/>
          </p:nvSpPr>
          <p:spPr>
            <a:xfrm>
              <a:off x="7920464" y="4444008"/>
              <a:ext cx="1569660" cy="369332"/>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marR="0" indent="0" algn="ctr" defTabSz="914400" eaLnBrk="1" latinLnBrk="0" hangingPunct="1">
                <a:lnSpc>
                  <a:spcPct val="100000"/>
                </a:lnSpc>
                <a:buClr>
                  <a:srgbClr val="CC9900"/>
                </a:buClr>
                <a:buSzTx/>
                <a:tabLst/>
                <a:defRPr kumimoji="0" sz="1800" b="0" i="0" u="none" strike="noStrike" cap="none" normalizeH="0" baseline="0">
                  <a:ln>
                    <a:noFill/>
                  </a:ln>
                  <a:solidFill>
                    <a:schemeClr val="tx1"/>
                  </a:solidFill>
                  <a:effectLst/>
                  <a:latin typeface="Arial" charset="0"/>
                  <a:ea typeface="宋体" charset="-122"/>
                </a:defRPr>
              </a:lvl1pPr>
            </a:lstStyle>
            <a:p>
              <a:r>
                <a:rPr lang="zh-CN" altLang="en-US" dirty="0">
                  <a:latin typeface="+mn-ea"/>
                  <a:ea typeface="+mn-ea"/>
                </a:rPr>
                <a:t>语句块</a:t>
              </a:r>
            </a:p>
          </p:txBody>
        </p:sp>
        <p:sp>
          <p:nvSpPr>
            <p:cNvPr id="13" name="文本框 12"/>
            <p:cNvSpPr txBox="1"/>
            <p:nvPr/>
          </p:nvSpPr>
          <p:spPr>
            <a:xfrm>
              <a:off x="7920464" y="5164088"/>
              <a:ext cx="1569660" cy="369332"/>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marR="0" indent="0" algn="ctr" defTabSz="914400" eaLnBrk="1" latinLnBrk="0" hangingPunct="1">
                <a:lnSpc>
                  <a:spcPct val="100000"/>
                </a:lnSpc>
                <a:buClr>
                  <a:srgbClr val="CC9900"/>
                </a:buClr>
                <a:buSzTx/>
                <a:tabLst/>
                <a:defRPr kumimoji="0" sz="1800" b="0" i="0" u="none" strike="noStrike" cap="none" normalizeH="0" baseline="0">
                  <a:ln>
                    <a:noFill/>
                  </a:ln>
                  <a:solidFill>
                    <a:schemeClr val="tx1"/>
                  </a:solidFill>
                  <a:effectLst/>
                  <a:latin typeface="Arial" charset="0"/>
                  <a:ea typeface="宋体" charset="-122"/>
                </a:defRPr>
              </a:lvl1pPr>
            </a:lstStyle>
            <a:p>
              <a:r>
                <a:rPr lang="zh-CN" altLang="en-US" dirty="0">
                  <a:latin typeface="+mn-ea"/>
                  <a:ea typeface="+mn-ea"/>
                </a:rPr>
                <a:t>改变表达式</a:t>
              </a:r>
            </a:p>
          </p:txBody>
        </p:sp>
        <p:cxnSp>
          <p:nvCxnSpPr>
            <p:cNvPr id="14" name="直接箭头连接符 13"/>
            <p:cNvCxnSpPr>
              <a:stCxn id="6" idx="2"/>
              <a:endCxn id="7" idx="0"/>
            </p:cNvCxnSpPr>
            <p:nvPr/>
          </p:nvCxnSpPr>
          <p:spPr bwMode="auto">
            <a:xfrm>
              <a:off x="8705294" y="2537684"/>
              <a:ext cx="0" cy="271973"/>
            </a:xfrm>
            <a:prstGeom prst="straightConnector1">
              <a:avLst/>
            </a:prstGeom>
            <a:noFill/>
            <a:ln w="28575" cap="flat" cmpd="sng" algn="ctr">
              <a:solidFill>
                <a:srgbClr val="7030A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17"/>
            <p:cNvCxnSpPr>
              <a:stCxn id="7" idx="2"/>
              <a:endCxn id="11" idx="0"/>
            </p:cNvCxnSpPr>
            <p:nvPr/>
          </p:nvCxnSpPr>
          <p:spPr bwMode="auto">
            <a:xfrm>
              <a:off x="8705294" y="3795936"/>
              <a:ext cx="0" cy="648072"/>
            </a:xfrm>
            <a:prstGeom prst="straightConnector1">
              <a:avLst/>
            </a:prstGeom>
            <a:noFill/>
            <a:ln w="28575" cap="flat" cmpd="sng" algn="ctr">
              <a:solidFill>
                <a:srgbClr val="7030A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p:cNvCxnSpPr>
              <a:stCxn id="11" idx="2"/>
              <a:endCxn id="13" idx="0"/>
            </p:cNvCxnSpPr>
            <p:nvPr/>
          </p:nvCxnSpPr>
          <p:spPr bwMode="auto">
            <a:xfrm>
              <a:off x="8705294" y="4813340"/>
              <a:ext cx="0" cy="350748"/>
            </a:xfrm>
            <a:prstGeom prst="straightConnector1">
              <a:avLst/>
            </a:prstGeom>
            <a:noFill/>
            <a:ln w="28575" cap="flat" cmpd="sng" algn="ctr">
              <a:solidFill>
                <a:srgbClr val="7030A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本框 24"/>
            <p:cNvSpPr txBox="1"/>
            <p:nvPr/>
          </p:nvSpPr>
          <p:spPr>
            <a:xfrm>
              <a:off x="7920464" y="5884168"/>
              <a:ext cx="1569660" cy="369332"/>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marR="0" indent="0" algn="ctr" defTabSz="914400" eaLnBrk="1" latinLnBrk="0" hangingPunct="1">
                <a:lnSpc>
                  <a:spcPct val="100000"/>
                </a:lnSpc>
                <a:buClr>
                  <a:srgbClr val="CC9900"/>
                </a:buClr>
                <a:buSzTx/>
                <a:tabLst/>
                <a:defRPr kumimoji="0" sz="1800" b="0" i="0" u="none" strike="noStrike" cap="none" normalizeH="0" baseline="0">
                  <a:ln>
                    <a:noFill/>
                  </a:ln>
                  <a:solidFill>
                    <a:schemeClr val="tx1"/>
                  </a:solidFill>
                  <a:effectLst/>
                  <a:latin typeface="Arial" charset="0"/>
                  <a:ea typeface="宋体" charset="-122"/>
                </a:defRPr>
              </a:lvl1pPr>
            </a:lstStyle>
            <a:p>
              <a:r>
                <a:rPr lang="zh-CN" altLang="en-US" dirty="0">
                  <a:latin typeface="+mn-ea"/>
                  <a:ea typeface="+mn-ea"/>
                </a:rPr>
                <a:t>退出循环</a:t>
              </a:r>
            </a:p>
          </p:txBody>
        </p:sp>
        <p:sp>
          <p:nvSpPr>
            <p:cNvPr id="28" name="文本框 27"/>
            <p:cNvSpPr txBox="1"/>
            <p:nvPr/>
          </p:nvSpPr>
          <p:spPr>
            <a:xfrm>
              <a:off x="6673651" y="4681169"/>
              <a:ext cx="692818" cy="369332"/>
            </a:xfrm>
            <a:prstGeom prst="rect">
              <a:avLst/>
            </a:prstGeom>
            <a:noFill/>
          </p:spPr>
          <p:txBody>
            <a:bodyPr wrap="none" rtlCol="0">
              <a:spAutoFit/>
            </a:bodyPr>
            <a:lstStyle/>
            <a:p>
              <a:r>
                <a:rPr lang="en-US" altLang="zh-CN" dirty="0">
                  <a:latin typeface="+mn-ea"/>
                  <a:ea typeface="+mn-ea"/>
                </a:rPr>
                <a:t>false</a:t>
              </a:r>
              <a:endParaRPr lang="zh-CN" altLang="en-US" dirty="0">
                <a:latin typeface="+mn-ea"/>
                <a:ea typeface="+mn-ea"/>
              </a:endParaRPr>
            </a:p>
          </p:txBody>
        </p:sp>
        <p:cxnSp>
          <p:nvCxnSpPr>
            <p:cNvPr id="30" name="肘形连接符 29"/>
            <p:cNvCxnSpPr>
              <a:stCxn id="13" idx="3"/>
              <a:endCxn id="7" idx="3"/>
            </p:cNvCxnSpPr>
            <p:nvPr/>
          </p:nvCxnSpPr>
          <p:spPr bwMode="auto">
            <a:xfrm flipV="1">
              <a:off x="9490124" y="3302797"/>
              <a:ext cx="367298" cy="2045957"/>
            </a:xfrm>
            <a:prstGeom prst="bentConnector3">
              <a:avLst>
                <a:gd name="adj1" fmla="val 162238"/>
              </a:avLst>
            </a:prstGeom>
            <a:noFill/>
            <a:ln w="28575" cap="flat" cmpd="sng" algn="ctr">
              <a:solidFill>
                <a:srgbClr val="7030A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p:cNvSpPr txBox="1"/>
            <p:nvPr/>
          </p:nvSpPr>
          <p:spPr>
            <a:xfrm>
              <a:off x="8063986" y="3883243"/>
              <a:ext cx="633507" cy="369332"/>
            </a:xfrm>
            <a:prstGeom prst="rect">
              <a:avLst/>
            </a:prstGeom>
            <a:noFill/>
          </p:spPr>
          <p:txBody>
            <a:bodyPr wrap="none" rtlCol="0">
              <a:spAutoFit/>
            </a:bodyPr>
            <a:lstStyle/>
            <a:p>
              <a:r>
                <a:rPr lang="en-US" altLang="zh-CN" dirty="0">
                  <a:latin typeface="+mn-ea"/>
                  <a:ea typeface="+mn-ea"/>
                </a:rPr>
                <a:t>true</a:t>
              </a:r>
              <a:endParaRPr lang="zh-CN" altLang="en-US" dirty="0">
                <a:latin typeface="+mn-ea"/>
                <a:ea typeface="+mn-ea"/>
              </a:endParaRPr>
            </a:p>
          </p:txBody>
        </p:sp>
      </p:grpSp>
    </p:spTree>
    <p:extLst>
      <p:ext uri="{BB962C8B-B14F-4D97-AF65-F5344CB8AC3E}">
        <p14:creationId xmlns:p14="http://schemas.microsoft.com/office/powerpoint/2010/main" val="1900451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rgbClr val="FF0000"/>
                </a:solidFill>
                <a:latin typeface="微软雅黑" panose="020B0503020204020204" pitchFamily="34" charset="-122"/>
                <a:ea typeface="微软雅黑" panose="020B0503020204020204" pitchFamily="34" charset="-122"/>
              </a:rPr>
              <a:t>流程控制语句</a:t>
            </a:r>
          </a:p>
        </p:txBody>
      </p:sp>
      <p:sp>
        <p:nvSpPr>
          <p:cNvPr id="3" name="内容占位符 2"/>
          <p:cNvSpPr>
            <a:spLocks noGrp="1"/>
          </p:cNvSpPr>
          <p:nvPr>
            <p:ph idx="1"/>
          </p:nvPr>
        </p:nvSpPr>
        <p:spPr>
          <a:xfrm>
            <a:off x="590400" y="908261"/>
            <a:ext cx="11088000" cy="649325"/>
          </a:xfrm>
        </p:spPr>
        <p:txBody>
          <a:bodyPr anchor="ctr"/>
          <a:lstStyle/>
          <a:p>
            <a:pPr>
              <a:buFont typeface="Wingdings" panose="05000000000000000000" pitchFamily="2" charset="2"/>
              <a:buChar char="n"/>
            </a:pPr>
            <a:r>
              <a:rPr lang="en-US" altLang="zh-CN" dirty="0"/>
              <a:t>break</a:t>
            </a:r>
            <a:r>
              <a:rPr lang="zh-CN" altLang="en-US" dirty="0"/>
              <a:t>语句</a:t>
            </a:r>
          </a:p>
        </p:txBody>
      </p:sp>
      <p:sp>
        <p:nvSpPr>
          <p:cNvPr id="5" name="文本框 4"/>
          <p:cNvSpPr txBox="1"/>
          <p:nvPr/>
        </p:nvSpPr>
        <p:spPr>
          <a:xfrm>
            <a:off x="1055985" y="1546201"/>
            <a:ext cx="10369152" cy="507831"/>
          </a:xfrm>
          <a:prstGeom prst="rect">
            <a:avLst/>
          </a:prstGeom>
          <a:noFill/>
        </p:spPr>
        <p:txBody>
          <a:bodyPr wrap="square" rtlCol="0">
            <a:spAutoFit/>
          </a:bodyPr>
          <a:lstStyle/>
          <a:p>
            <a:pPr>
              <a:lnSpc>
                <a:spcPct val="150000"/>
              </a:lnSpc>
            </a:pPr>
            <a:r>
              <a:rPr lang="en-US" altLang="zh-CN" dirty="0">
                <a:latin typeface="+mn-ea"/>
                <a:ea typeface="+mn-ea"/>
              </a:rPr>
              <a:t>break</a:t>
            </a:r>
            <a:r>
              <a:rPr lang="zh-CN" altLang="en-US" dirty="0">
                <a:latin typeface="+mn-ea"/>
                <a:ea typeface="+mn-ea"/>
              </a:rPr>
              <a:t>语句用于结束最近的</a:t>
            </a:r>
            <a:r>
              <a:rPr lang="en-US" altLang="zh-CN" dirty="0">
                <a:latin typeface="+mn-ea"/>
                <a:ea typeface="+mn-ea"/>
              </a:rPr>
              <a:t>while</a:t>
            </a:r>
            <a:r>
              <a:rPr lang="zh-CN" altLang="en-US" dirty="0">
                <a:latin typeface="+mn-ea"/>
                <a:ea typeface="+mn-ea"/>
              </a:rPr>
              <a:t>、</a:t>
            </a:r>
            <a:r>
              <a:rPr lang="en-US" altLang="zh-CN" dirty="0">
                <a:latin typeface="+mn-ea"/>
                <a:ea typeface="+mn-ea"/>
              </a:rPr>
              <a:t>do…while</a:t>
            </a:r>
            <a:r>
              <a:rPr lang="zh-CN" altLang="en-US" dirty="0">
                <a:latin typeface="+mn-ea"/>
                <a:ea typeface="+mn-ea"/>
              </a:rPr>
              <a:t>、</a:t>
            </a:r>
            <a:r>
              <a:rPr lang="en-US" altLang="zh-CN" dirty="0">
                <a:latin typeface="+mn-ea"/>
                <a:ea typeface="+mn-ea"/>
              </a:rPr>
              <a:t>for</a:t>
            </a:r>
            <a:r>
              <a:rPr lang="zh-CN" altLang="en-US" dirty="0">
                <a:latin typeface="+mn-ea"/>
                <a:ea typeface="+mn-ea"/>
              </a:rPr>
              <a:t>、</a:t>
            </a:r>
            <a:r>
              <a:rPr lang="en-US" altLang="zh-CN" dirty="0">
                <a:latin typeface="+mn-ea"/>
                <a:ea typeface="+mn-ea"/>
              </a:rPr>
              <a:t>switch</a:t>
            </a:r>
            <a:r>
              <a:rPr lang="zh-CN" altLang="en-US" dirty="0">
                <a:latin typeface="+mn-ea"/>
                <a:ea typeface="+mn-ea"/>
              </a:rPr>
              <a:t>语句</a:t>
            </a:r>
          </a:p>
        </p:txBody>
      </p:sp>
      <p:grpSp>
        <p:nvGrpSpPr>
          <p:cNvPr id="16" name="组合 15"/>
          <p:cNvGrpSpPr/>
          <p:nvPr/>
        </p:nvGrpSpPr>
        <p:grpSpPr>
          <a:xfrm>
            <a:off x="1200001" y="2573972"/>
            <a:ext cx="1873250" cy="2538866"/>
            <a:chOff x="1055985" y="2573972"/>
            <a:chExt cx="1873250" cy="2538866"/>
          </a:xfrm>
        </p:grpSpPr>
        <p:sp>
          <p:nvSpPr>
            <p:cNvPr id="35" name="矩形 34"/>
            <p:cNvSpPr/>
            <p:nvPr/>
          </p:nvSpPr>
          <p:spPr bwMode="auto">
            <a:xfrm>
              <a:off x="1055985" y="2573972"/>
              <a:ext cx="1873250" cy="2044433"/>
            </a:xfrm>
            <a:prstGeom prst="rect">
              <a:avLst/>
            </a:prstGeom>
            <a:solidFill>
              <a:schemeClr val="bg1">
                <a:lumMod val="9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2" name="矩形 11"/>
            <p:cNvSpPr/>
            <p:nvPr/>
          </p:nvSpPr>
          <p:spPr>
            <a:xfrm>
              <a:off x="1055985" y="2573973"/>
              <a:ext cx="1873250" cy="1754326"/>
            </a:xfrm>
            <a:prstGeom prst="rect">
              <a:avLst/>
            </a:prstGeom>
            <a:solidFill>
              <a:schemeClr val="bg1">
                <a:lumMod val="95000"/>
              </a:schemeClr>
            </a:solidFill>
          </p:spPr>
          <p:txBody>
            <a:bodyPr wrap="square" anchor="ctr">
              <a:spAutoFit/>
            </a:bodyPr>
            <a:lstStyle/>
            <a:p>
              <a:pPr>
                <a:lnSpc>
                  <a:spcPct val="150000"/>
                </a:lnSpc>
              </a:pPr>
              <a:r>
                <a:rPr lang="en-US" altLang="zh-CN" dirty="0">
                  <a:solidFill>
                    <a:srgbClr val="00B0F0"/>
                  </a:solidFill>
                  <a:latin typeface="+mn-ea"/>
                  <a:ea typeface="+mn-ea"/>
                </a:rPr>
                <a:t>while</a:t>
              </a:r>
              <a:r>
                <a:rPr lang="en-US" altLang="zh-CN" dirty="0">
                  <a:latin typeface="+mn-ea"/>
                  <a:ea typeface="+mn-ea"/>
                </a:rPr>
                <a:t> (</a:t>
              </a:r>
              <a:r>
                <a:rPr lang="zh-CN" altLang="en-US" dirty="0">
                  <a:latin typeface="+mn-ea"/>
                  <a:ea typeface="+mn-ea"/>
                </a:rPr>
                <a:t>表达式</a:t>
              </a:r>
              <a:r>
                <a:rPr lang="en-US" altLang="zh-CN" dirty="0">
                  <a:latin typeface="+mn-ea"/>
                  <a:ea typeface="+mn-ea"/>
                </a:rPr>
                <a:t>) {</a:t>
              </a:r>
            </a:p>
            <a:p>
              <a:pPr>
                <a:lnSpc>
                  <a:spcPct val="150000"/>
                </a:lnSpc>
              </a:pPr>
              <a:r>
                <a:rPr lang="en-US" altLang="zh-CN" dirty="0">
                  <a:latin typeface="+mn-ea"/>
                  <a:ea typeface="+mn-ea"/>
                </a:rPr>
                <a:t>    </a:t>
              </a:r>
              <a:r>
                <a:rPr lang="zh-CN" altLang="en-US" dirty="0">
                  <a:latin typeface="+mn-ea"/>
                  <a:ea typeface="+mn-ea"/>
                </a:rPr>
                <a:t>语句块</a:t>
              </a:r>
              <a:r>
                <a:rPr lang="en-US" altLang="zh-CN" dirty="0">
                  <a:latin typeface="+mn-ea"/>
                  <a:ea typeface="+mn-ea"/>
                </a:rPr>
                <a:t>;</a:t>
              </a:r>
            </a:p>
            <a:p>
              <a:pPr>
                <a:lnSpc>
                  <a:spcPct val="150000"/>
                </a:lnSpc>
              </a:pPr>
              <a:r>
                <a:rPr lang="en-US" altLang="zh-CN" dirty="0">
                  <a:latin typeface="+mn-ea"/>
                  <a:ea typeface="+mn-ea"/>
                </a:rPr>
                <a:t>    </a:t>
              </a:r>
              <a:r>
                <a:rPr lang="en-US" altLang="zh-CN" dirty="0">
                  <a:solidFill>
                    <a:srgbClr val="00B0F0"/>
                  </a:solidFill>
                  <a:latin typeface="+mn-ea"/>
                  <a:ea typeface="+mn-ea"/>
                </a:rPr>
                <a:t>break</a:t>
              </a:r>
              <a:r>
                <a:rPr lang="en-US" altLang="zh-CN" dirty="0">
                  <a:latin typeface="+mn-ea"/>
                  <a:ea typeface="+mn-ea"/>
                </a:rPr>
                <a:t>;</a:t>
              </a:r>
            </a:p>
            <a:p>
              <a:pPr>
                <a:lnSpc>
                  <a:spcPct val="150000"/>
                </a:lnSpc>
              </a:pPr>
              <a:r>
                <a:rPr lang="en-US" altLang="zh-CN" dirty="0">
                  <a:latin typeface="+mn-ea"/>
                  <a:ea typeface="+mn-ea"/>
                </a:rPr>
                <a:t>}</a:t>
              </a:r>
            </a:p>
          </p:txBody>
        </p:sp>
        <p:sp>
          <p:nvSpPr>
            <p:cNvPr id="20" name="矩形 19"/>
            <p:cNvSpPr/>
            <p:nvPr/>
          </p:nvSpPr>
          <p:spPr>
            <a:xfrm>
              <a:off x="1055985" y="4653930"/>
              <a:ext cx="1873250" cy="458908"/>
            </a:xfrm>
            <a:prstGeom prst="rect">
              <a:avLst/>
            </a:prstGeom>
            <a:solidFill>
              <a:schemeClr val="bg1">
                <a:lumMod val="95000"/>
              </a:schemeClr>
            </a:solidFill>
          </p:spPr>
          <p:txBody>
            <a:bodyPr wrap="square" anchor="ctr">
              <a:spAutoFit/>
            </a:bodyPr>
            <a:lstStyle/>
            <a:p>
              <a:pPr algn="ctr">
                <a:lnSpc>
                  <a:spcPct val="150000"/>
                </a:lnSpc>
              </a:pPr>
              <a:r>
                <a:rPr lang="zh-CN" altLang="en-US" dirty="0">
                  <a:latin typeface="+mn-ea"/>
                  <a:ea typeface="+mn-ea"/>
                </a:rPr>
                <a:t>退出</a:t>
              </a:r>
              <a:r>
                <a:rPr lang="en-US" altLang="zh-CN" dirty="0">
                  <a:latin typeface="+mn-ea"/>
                  <a:ea typeface="+mn-ea"/>
                </a:rPr>
                <a:t>while</a:t>
              </a:r>
              <a:r>
                <a:rPr lang="zh-CN" altLang="en-US" dirty="0">
                  <a:latin typeface="+mn-ea"/>
                  <a:ea typeface="+mn-ea"/>
                </a:rPr>
                <a:t>循环</a:t>
              </a:r>
              <a:endParaRPr lang="en-US" altLang="zh-CN" dirty="0">
                <a:latin typeface="+mn-ea"/>
                <a:ea typeface="+mn-ea"/>
              </a:endParaRPr>
            </a:p>
          </p:txBody>
        </p:sp>
      </p:grpSp>
      <p:grpSp>
        <p:nvGrpSpPr>
          <p:cNvPr id="15" name="组合 14"/>
          <p:cNvGrpSpPr/>
          <p:nvPr/>
        </p:nvGrpSpPr>
        <p:grpSpPr>
          <a:xfrm>
            <a:off x="3577307" y="2558292"/>
            <a:ext cx="1873253" cy="2564170"/>
            <a:chOff x="3073249" y="2593816"/>
            <a:chExt cx="1873253" cy="2564170"/>
          </a:xfrm>
        </p:grpSpPr>
        <p:sp>
          <p:nvSpPr>
            <p:cNvPr id="34" name="矩形 33"/>
            <p:cNvSpPr/>
            <p:nvPr/>
          </p:nvSpPr>
          <p:spPr bwMode="auto">
            <a:xfrm>
              <a:off x="3073249" y="2593816"/>
              <a:ext cx="1873251" cy="2060114"/>
            </a:xfrm>
            <a:prstGeom prst="rect">
              <a:avLst/>
            </a:prstGeom>
            <a:solidFill>
              <a:schemeClr val="bg1">
                <a:lumMod val="9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21" name="矩形 20"/>
            <p:cNvSpPr/>
            <p:nvPr/>
          </p:nvSpPr>
          <p:spPr>
            <a:xfrm>
              <a:off x="3073252" y="2755588"/>
              <a:ext cx="1873250" cy="1754326"/>
            </a:xfrm>
            <a:prstGeom prst="rect">
              <a:avLst/>
            </a:prstGeom>
            <a:solidFill>
              <a:schemeClr val="bg1">
                <a:lumMod val="95000"/>
              </a:schemeClr>
            </a:solidFill>
          </p:spPr>
          <p:txBody>
            <a:bodyPr wrap="square" anchor="ctr">
              <a:spAutoFit/>
            </a:bodyPr>
            <a:lstStyle/>
            <a:p>
              <a:pPr>
                <a:lnSpc>
                  <a:spcPct val="150000"/>
                </a:lnSpc>
              </a:pPr>
              <a:r>
                <a:rPr lang="en-US" altLang="zh-CN" dirty="0">
                  <a:solidFill>
                    <a:srgbClr val="00B0F0"/>
                  </a:solidFill>
                  <a:latin typeface="+mn-ea"/>
                  <a:ea typeface="+mn-ea"/>
                </a:rPr>
                <a:t>do</a:t>
              </a:r>
              <a:r>
                <a:rPr lang="en-US" altLang="zh-CN" dirty="0">
                  <a:latin typeface="+mn-ea"/>
                  <a:ea typeface="+mn-ea"/>
                </a:rPr>
                <a:t> {</a:t>
              </a:r>
            </a:p>
            <a:p>
              <a:pPr>
                <a:lnSpc>
                  <a:spcPct val="150000"/>
                </a:lnSpc>
              </a:pPr>
              <a:r>
                <a:rPr lang="en-US" altLang="zh-CN" dirty="0">
                  <a:latin typeface="+mn-ea"/>
                  <a:ea typeface="+mn-ea"/>
                </a:rPr>
                <a:t>    </a:t>
              </a:r>
              <a:r>
                <a:rPr lang="zh-CN" altLang="en-US" dirty="0">
                  <a:latin typeface="+mn-ea"/>
                  <a:ea typeface="+mn-ea"/>
                </a:rPr>
                <a:t>语句块</a:t>
              </a:r>
              <a:r>
                <a:rPr lang="en-US" altLang="zh-CN" dirty="0">
                  <a:latin typeface="+mn-ea"/>
                  <a:ea typeface="+mn-ea"/>
                </a:rPr>
                <a:t>;</a:t>
              </a:r>
            </a:p>
            <a:p>
              <a:pPr>
                <a:lnSpc>
                  <a:spcPct val="150000"/>
                </a:lnSpc>
              </a:pPr>
              <a:r>
                <a:rPr lang="en-US" altLang="zh-CN" dirty="0">
                  <a:latin typeface="+mn-ea"/>
                  <a:ea typeface="+mn-ea"/>
                </a:rPr>
                <a:t>    </a:t>
              </a:r>
              <a:r>
                <a:rPr lang="en-US" altLang="zh-CN" dirty="0">
                  <a:solidFill>
                    <a:srgbClr val="00B0F0"/>
                  </a:solidFill>
                  <a:latin typeface="+mn-ea"/>
                </a:rPr>
                <a:t>break</a:t>
              </a:r>
              <a:r>
                <a:rPr lang="en-US" altLang="zh-CN" dirty="0">
                  <a:latin typeface="+mn-ea"/>
                </a:rPr>
                <a:t>;</a:t>
              </a:r>
              <a:endParaRPr lang="en-US" altLang="zh-CN" dirty="0">
                <a:latin typeface="+mn-ea"/>
                <a:ea typeface="+mn-ea"/>
              </a:endParaRPr>
            </a:p>
            <a:p>
              <a:pPr>
                <a:lnSpc>
                  <a:spcPct val="150000"/>
                </a:lnSpc>
              </a:pPr>
              <a:r>
                <a:rPr lang="en-US" altLang="zh-CN" dirty="0">
                  <a:latin typeface="+mn-ea"/>
                  <a:ea typeface="+mn-ea"/>
                </a:rPr>
                <a:t>}</a:t>
              </a:r>
              <a:r>
                <a:rPr lang="en-US" altLang="zh-CN" dirty="0">
                  <a:solidFill>
                    <a:srgbClr val="00B0F0"/>
                  </a:solidFill>
                  <a:latin typeface="+mn-ea"/>
                  <a:ea typeface="+mn-ea"/>
                </a:rPr>
                <a:t> while</a:t>
              </a:r>
              <a:r>
                <a:rPr lang="en-US" altLang="zh-CN" dirty="0">
                  <a:latin typeface="+mn-ea"/>
                  <a:ea typeface="+mn-ea"/>
                </a:rPr>
                <a:t>(</a:t>
              </a:r>
              <a:r>
                <a:rPr lang="zh-CN" altLang="en-US" dirty="0">
                  <a:latin typeface="+mn-ea"/>
                  <a:ea typeface="+mn-ea"/>
                </a:rPr>
                <a:t>表达式</a:t>
              </a:r>
              <a:r>
                <a:rPr lang="en-US" altLang="zh-CN" dirty="0">
                  <a:latin typeface="+mn-ea"/>
                  <a:ea typeface="+mn-ea"/>
                </a:rPr>
                <a:t>);</a:t>
              </a:r>
            </a:p>
          </p:txBody>
        </p:sp>
        <p:sp>
          <p:nvSpPr>
            <p:cNvPr id="23" name="矩形 22"/>
            <p:cNvSpPr/>
            <p:nvPr/>
          </p:nvSpPr>
          <p:spPr>
            <a:xfrm>
              <a:off x="3073249" y="4699078"/>
              <a:ext cx="1873250" cy="458908"/>
            </a:xfrm>
            <a:prstGeom prst="rect">
              <a:avLst/>
            </a:prstGeom>
            <a:solidFill>
              <a:schemeClr val="bg1">
                <a:lumMod val="95000"/>
              </a:schemeClr>
            </a:solidFill>
          </p:spPr>
          <p:txBody>
            <a:bodyPr wrap="square" anchor="ctr">
              <a:spAutoFit/>
            </a:bodyPr>
            <a:lstStyle/>
            <a:p>
              <a:pPr algn="ctr">
                <a:lnSpc>
                  <a:spcPct val="150000"/>
                </a:lnSpc>
              </a:pPr>
              <a:r>
                <a:rPr lang="zh-CN" altLang="en-US" dirty="0">
                  <a:latin typeface="+mn-ea"/>
                  <a:ea typeface="+mn-ea"/>
                </a:rPr>
                <a:t>退出</a:t>
              </a:r>
              <a:r>
                <a:rPr lang="en-US" altLang="zh-CN" dirty="0">
                  <a:latin typeface="+mn-ea"/>
                  <a:ea typeface="+mn-ea"/>
                </a:rPr>
                <a:t>while</a:t>
              </a:r>
              <a:r>
                <a:rPr lang="zh-CN" altLang="en-US" dirty="0">
                  <a:latin typeface="+mn-ea"/>
                  <a:ea typeface="+mn-ea"/>
                </a:rPr>
                <a:t>循环</a:t>
              </a:r>
              <a:endParaRPr lang="en-US" altLang="zh-CN" dirty="0">
                <a:latin typeface="+mn-ea"/>
                <a:ea typeface="+mn-ea"/>
              </a:endParaRPr>
            </a:p>
          </p:txBody>
        </p:sp>
      </p:grpSp>
      <p:grpSp>
        <p:nvGrpSpPr>
          <p:cNvPr id="10" name="组合 9"/>
          <p:cNvGrpSpPr/>
          <p:nvPr/>
        </p:nvGrpSpPr>
        <p:grpSpPr>
          <a:xfrm>
            <a:off x="6025579" y="2573973"/>
            <a:ext cx="1800202" cy="2587788"/>
            <a:chOff x="5090515" y="2573973"/>
            <a:chExt cx="1800202" cy="2587788"/>
          </a:xfrm>
        </p:grpSpPr>
        <p:sp>
          <p:nvSpPr>
            <p:cNvPr id="8" name="矩形 7"/>
            <p:cNvSpPr/>
            <p:nvPr/>
          </p:nvSpPr>
          <p:spPr bwMode="auto">
            <a:xfrm>
              <a:off x="5090516" y="2573973"/>
              <a:ext cx="1800201" cy="2062102"/>
            </a:xfrm>
            <a:prstGeom prst="rect">
              <a:avLst/>
            </a:prstGeom>
            <a:solidFill>
              <a:schemeClr val="bg1">
                <a:lumMod val="9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24" name="矩形 23"/>
            <p:cNvSpPr/>
            <p:nvPr/>
          </p:nvSpPr>
          <p:spPr>
            <a:xfrm>
              <a:off x="5090517" y="2683580"/>
              <a:ext cx="1800200" cy="1754326"/>
            </a:xfrm>
            <a:prstGeom prst="rect">
              <a:avLst/>
            </a:prstGeom>
            <a:solidFill>
              <a:schemeClr val="bg1">
                <a:lumMod val="95000"/>
              </a:schemeClr>
            </a:solidFill>
          </p:spPr>
          <p:txBody>
            <a:bodyPr wrap="square" anchor="ctr">
              <a:spAutoFit/>
            </a:bodyPr>
            <a:lstStyle/>
            <a:p>
              <a:pPr>
                <a:lnSpc>
                  <a:spcPct val="150000"/>
                </a:lnSpc>
              </a:pPr>
              <a:r>
                <a:rPr lang="en-US" altLang="zh-CN" dirty="0">
                  <a:solidFill>
                    <a:srgbClr val="00B0F0"/>
                  </a:solidFill>
                  <a:latin typeface="+mn-ea"/>
                  <a:ea typeface="+mn-ea"/>
                </a:rPr>
                <a:t>for</a:t>
              </a:r>
              <a:r>
                <a:rPr lang="en-US" altLang="zh-CN" dirty="0">
                  <a:latin typeface="+mn-ea"/>
                  <a:ea typeface="+mn-ea"/>
                </a:rPr>
                <a:t> (…) {</a:t>
              </a:r>
            </a:p>
            <a:p>
              <a:pPr>
                <a:lnSpc>
                  <a:spcPct val="150000"/>
                </a:lnSpc>
              </a:pPr>
              <a:r>
                <a:rPr lang="en-US" altLang="zh-CN" dirty="0">
                  <a:latin typeface="+mn-ea"/>
                  <a:ea typeface="+mn-ea"/>
                </a:rPr>
                <a:t>    </a:t>
              </a:r>
              <a:r>
                <a:rPr lang="zh-CN" altLang="en-US" dirty="0">
                  <a:latin typeface="+mn-ea"/>
                  <a:ea typeface="+mn-ea"/>
                </a:rPr>
                <a:t>语句块</a:t>
              </a:r>
              <a:r>
                <a:rPr lang="en-US" altLang="zh-CN" dirty="0">
                  <a:latin typeface="+mn-ea"/>
                  <a:ea typeface="+mn-ea"/>
                </a:rPr>
                <a:t>;</a:t>
              </a:r>
            </a:p>
            <a:p>
              <a:pPr>
                <a:lnSpc>
                  <a:spcPct val="150000"/>
                </a:lnSpc>
              </a:pPr>
              <a:r>
                <a:rPr lang="en-US" altLang="zh-CN" dirty="0">
                  <a:solidFill>
                    <a:srgbClr val="00B0F0"/>
                  </a:solidFill>
                  <a:latin typeface="+mn-ea"/>
                </a:rPr>
                <a:t>    break</a:t>
              </a:r>
              <a:r>
                <a:rPr lang="en-US" altLang="zh-CN" dirty="0">
                  <a:latin typeface="+mn-ea"/>
                </a:rPr>
                <a:t>;</a:t>
              </a:r>
              <a:endParaRPr lang="en-US" altLang="zh-CN" dirty="0">
                <a:latin typeface="+mn-ea"/>
                <a:ea typeface="+mn-ea"/>
              </a:endParaRPr>
            </a:p>
            <a:p>
              <a:pPr>
                <a:lnSpc>
                  <a:spcPct val="150000"/>
                </a:lnSpc>
              </a:pPr>
              <a:r>
                <a:rPr lang="en-US" altLang="zh-CN" dirty="0">
                  <a:latin typeface="+mn-ea"/>
                  <a:ea typeface="+mn-ea"/>
                </a:rPr>
                <a:t>}</a:t>
              </a:r>
            </a:p>
          </p:txBody>
        </p:sp>
        <p:sp>
          <p:nvSpPr>
            <p:cNvPr id="26" name="矩形 25"/>
            <p:cNvSpPr/>
            <p:nvPr/>
          </p:nvSpPr>
          <p:spPr>
            <a:xfrm>
              <a:off x="5090515" y="4653930"/>
              <a:ext cx="1800202" cy="507831"/>
            </a:xfrm>
            <a:prstGeom prst="rect">
              <a:avLst/>
            </a:prstGeom>
            <a:solidFill>
              <a:schemeClr val="bg1">
                <a:lumMod val="95000"/>
              </a:schemeClr>
            </a:solidFill>
          </p:spPr>
          <p:txBody>
            <a:bodyPr wrap="square" anchor="ctr">
              <a:spAutoFit/>
            </a:bodyPr>
            <a:lstStyle/>
            <a:p>
              <a:pPr algn="ctr">
                <a:lnSpc>
                  <a:spcPct val="150000"/>
                </a:lnSpc>
              </a:pPr>
              <a:r>
                <a:rPr lang="zh-CN" altLang="en-US" dirty="0">
                  <a:latin typeface="+mn-ea"/>
                  <a:ea typeface="+mn-ea"/>
                </a:rPr>
                <a:t>退出</a:t>
              </a:r>
              <a:r>
                <a:rPr lang="en-US" altLang="zh-CN" dirty="0">
                  <a:latin typeface="+mn-ea"/>
                  <a:ea typeface="+mn-ea"/>
                </a:rPr>
                <a:t>for</a:t>
              </a:r>
              <a:r>
                <a:rPr lang="zh-CN" altLang="en-US" dirty="0">
                  <a:latin typeface="+mn-ea"/>
                  <a:ea typeface="+mn-ea"/>
                </a:rPr>
                <a:t>循环</a:t>
              </a:r>
              <a:endParaRPr lang="en-US" altLang="zh-CN" dirty="0">
                <a:latin typeface="+mn-ea"/>
                <a:ea typeface="+mn-ea"/>
              </a:endParaRPr>
            </a:p>
          </p:txBody>
        </p:sp>
      </p:grpSp>
      <p:grpSp>
        <p:nvGrpSpPr>
          <p:cNvPr id="9" name="组合 8"/>
          <p:cNvGrpSpPr/>
          <p:nvPr/>
        </p:nvGrpSpPr>
        <p:grpSpPr>
          <a:xfrm>
            <a:off x="8329835" y="2558292"/>
            <a:ext cx="2304256" cy="2608475"/>
            <a:chOff x="7249715" y="2573973"/>
            <a:chExt cx="2304256" cy="2608475"/>
          </a:xfrm>
        </p:grpSpPr>
        <p:sp>
          <p:nvSpPr>
            <p:cNvPr id="29" name="矩形 28"/>
            <p:cNvSpPr/>
            <p:nvPr/>
          </p:nvSpPr>
          <p:spPr>
            <a:xfrm>
              <a:off x="7249715" y="2573973"/>
              <a:ext cx="2304256" cy="2062103"/>
            </a:xfrm>
            <a:prstGeom prst="rect">
              <a:avLst/>
            </a:prstGeom>
            <a:solidFill>
              <a:schemeClr val="bg1">
                <a:lumMod val="95000"/>
              </a:schemeClr>
            </a:solidFill>
          </p:spPr>
          <p:txBody>
            <a:bodyPr wrap="square" anchor="ctr">
              <a:spAutoFit/>
            </a:bodyPr>
            <a:lstStyle/>
            <a:p>
              <a:r>
                <a:rPr lang="en-US" altLang="zh-CN" sz="1600" dirty="0">
                  <a:solidFill>
                    <a:srgbClr val="00B0F0"/>
                  </a:solidFill>
                  <a:latin typeface="+mn-ea"/>
                  <a:ea typeface="+mn-ea"/>
                </a:rPr>
                <a:t>switch</a:t>
              </a:r>
              <a:r>
                <a:rPr lang="en-US" altLang="zh-CN" sz="1600" dirty="0">
                  <a:latin typeface="+mn-ea"/>
                  <a:ea typeface="+mn-ea"/>
                </a:rPr>
                <a:t> (</a:t>
              </a:r>
              <a:r>
                <a:rPr lang="zh-CN" altLang="en-US" sz="1600" dirty="0">
                  <a:latin typeface="+mn-ea"/>
                  <a:ea typeface="+mn-ea"/>
                </a:rPr>
                <a:t>变量名） </a:t>
              </a:r>
              <a:r>
                <a:rPr lang="en-US" altLang="zh-CN" sz="1600" dirty="0">
                  <a:latin typeface="+mn-ea"/>
                  <a:ea typeface="+mn-ea"/>
                </a:rPr>
                <a:t>{</a:t>
              </a:r>
            </a:p>
            <a:p>
              <a:r>
                <a:rPr lang="en-US" altLang="zh-CN" sz="1600" dirty="0">
                  <a:latin typeface="+mn-ea"/>
                  <a:ea typeface="+mn-ea"/>
                </a:rPr>
                <a:t>    </a:t>
              </a:r>
              <a:r>
                <a:rPr lang="en-US" altLang="zh-CN" sz="1600" dirty="0">
                  <a:solidFill>
                    <a:srgbClr val="00B0F0"/>
                  </a:solidFill>
                  <a:latin typeface="+mn-ea"/>
                  <a:ea typeface="+mn-ea"/>
                </a:rPr>
                <a:t>case</a:t>
              </a:r>
              <a:r>
                <a:rPr lang="en-US" altLang="zh-CN" sz="1600" dirty="0">
                  <a:latin typeface="+mn-ea"/>
                  <a:ea typeface="+mn-ea"/>
                </a:rPr>
                <a:t> </a:t>
              </a:r>
              <a:r>
                <a:rPr lang="zh-CN" altLang="en-US" sz="1600" dirty="0">
                  <a:latin typeface="+mn-ea"/>
                  <a:ea typeface="+mn-ea"/>
                </a:rPr>
                <a:t>常量</a:t>
              </a:r>
              <a:r>
                <a:rPr lang="en-US" altLang="zh-CN" sz="1600" dirty="0">
                  <a:latin typeface="+mn-ea"/>
                  <a:ea typeface="+mn-ea"/>
                </a:rPr>
                <a:t>1:</a:t>
              </a:r>
            </a:p>
            <a:p>
              <a:r>
                <a:rPr lang="en-US" altLang="zh-CN" sz="1600" dirty="0">
                  <a:latin typeface="+mn-ea"/>
                  <a:ea typeface="+mn-ea"/>
                </a:rPr>
                <a:t>        </a:t>
              </a:r>
              <a:r>
                <a:rPr lang="zh-CN" altLang="en-US" sz="1600" dirty="0">
                  <a:latin typeface="+mn-ea"/>
                  <a:ea typeface="+mn-ea"/>
                </a:rPr>
                <a:t>语句块</a:t>
              </a:r>
              <a:r>
                <a:rPr lang="en-US" altLang="zh-CN" sz="1600" dirty="0">
                  <a:latin typeface="+mn-ea"/>
                  <a:ea typeface="+mn-ea"/>
                </a:rPr>
                <a:t>1</a:t>
              </a:r>
              <a:r>
                <a:rPr lang="zh-CN" altLang="en-US" sz="1600" dirty="0">
                  <a:latin typeface="+mn-ea"/>
                  <a:ea typeface="+mn-ea"/>
                </a:rPr>
                <a:t>；</a:t>
              </a:r>
              <a:endParaRPr lang="en-US" altLang="zh-CN" sz="1600" dirty="0">
                <a:latin typeface="+mn-ea"/>
                <a:ea typeface="+mn-ea"/>
              </a:endParaRPr>
            </a:p>
            <a:p>
              <a:r>
                <a:rPr lang="en-US" altLang="zh-CN" sz="1600" dirty="0">
                  <a:latin typeface="+mn-ea"/>
                  <a:ea typeface="+mn-ea"/>
                </a:rPr>
                <a:t>        </a:t>
              </a:r>
              <a:r>
                <a:rPr lang="en-US" altLang="zh-CN" sz="1600" dirty="0">
                  <a:solidFill>
                    <a:srgbClr val="00B0F0"/>
                  </a:solidFill>
                  <a:latin typeface="+mn-ea"/>
                  <a:ea typeface="+mn-ea"/>
                </a:rPr>
                <a:t>break</a:t>
              </a:r>
              <a:r>
                <a:rPr lang="zh-CN" altLang="en-US" sz="1600" dirty="0">
                  <a:latin typeface="+mn-ea"/>
                  <a:ea typeface="+mn-ea"/>
                </a:rPr>
                <a:t>；</a:t>
              </a:r>
              <a:endParaRPr lang="en-US" altLang="zh-CN" sz="1600" dirty="0">
                <a:latin typeface="+mn-ea"/>
                <a:ea typeface="+mn-ea"/>
              </a:endParaRPr>
            </a:p>
            <a:p>
              <a:r>
                <a:rPr lang="en-US" altLang="zh-CN" sz="1600" dirty="0">
                  <a:latin typeface="+mn-ea"/>
                  <a:ea typeface="+mn-ea"/>
                </a:rPr>
                <a:t>    …</a:t>
              </a:r>
            </a:p>
            <a:p>
              <a:r>
                <a:rPr lang="en-US" altLang="zh-CN" sz="1600" dirty="0">
                  <a:latin typeface="+mn-ea"/>
                  <a:ea typeface="+mn-ea"/>
                </a:rPr>
                <a:t>    </a:t>
              </a:r>
              <a:r>
                <a:rPr lang="en-US" altLang="zh-CN" sz="1600" dirty="0">
                  <a:solidFill>
                    <a:srgbClr val="00B0F0"/>
                  </a:solidFill>
                  <a:latin typeface="+mn-ea"/>
                  <a:ea typeface="+mn-ea"/>
                </a:rPr>
                <a:t>default</a:t>
              </a:r>
              <a:r>
                <a:rPr lang="en-US" altLang="zh-CN" sz="1600" dirty="0">
                  <a:latin typeface="+mn-ea"/>
                  <a:ea typeface="+mn-ea"/>
                </a:rPr>
                <a:t>:</a:t>
              </a:r>
            </a:p>
            <a:p>
              <a:r>
                <a:rPr lang="en-US" altLang="zh-CN" sz="1600" dirty="0">
                  <a:latin typeface="+mn-ea"/>
                  <a:ea typeface="+mn-ea"/>
                </a:rPr>
                <a:t>        </a:t>
              </a:r>
              <a:r>
                <a:rPr lang="zh-CN" altLang="en-US" sz="1600" dirty="0">
                  <a:latin typeface="+mn-ea"/>
                  <a:ea typeface="+mn-ea"/>
                </a:rPr>
                <a:t>语句块；</a:t>
              </a:r>
              <a:endParaRPr lang="en-US" altLang="zh-CN" sz="1600" dirty="0">
                <a:latin typeface="+mn-ea"/>
                <a:ea typeface="+mn-ea"/>
              </a:endParaRPr>
            </a:p>
            <a:p>
              <a:r>
                <a:rPr lang="en-US" altLang="zh-CN" sz="1600" dirty="0">
                  <a:latin typeface="+mn-ea"/>
                  <a:ea typeface="+mn-ea"/>
                </a:rPr>
                <a:t>}</a:t>
              </a:r>
            </a:p>
          </p:txBody>
        </p:sp>
        <p:sp>
          <p:nvSpPr>
            <p:cNvPr id="33" name="矩形 32"/>
            <p:cNvSpPr/>
            <p:nvPr/>
          </p:nvSpPr>
          <p:spPr>
            <a:xfrm>
              <a:off x="7249715" y="4674617"/>
              <a:ext cx="2304256" cy="507831"/>
            </a:xfrm>
            <a:prstGeom prst="rect">
              <a:avLst/>
            </a:prstGeom>
            <a:solidFill>
              <a:schemeClr val="bg1">
                <a:lumMod val="95000"/>
              </a:schemeClr>
            </a:solidFill>
          </p:spPr>
          <p:txBody>
            <a:bodyPr wrap="square" anchor="ctr">
              <a:spAutoFit/>
            </a:bodyPr>
            <a:lstStyle/>
            <a:p>
              <a:pPr algn="ctr">
                <a:lnSpc>
                  <a:spcPct val="150000"/>
                </a:lnSpc>
              </a:pPr>
              <a:r>
                <a:rPr lang="zh-CN" altLang="en-US" dirty="0">
                  <a:latin typeface="+mn-ea"/>
                  <a:ea typeface="+mn-ea"/>
                </a:rPr>
                <a:t>退出</a:t>
              </a:r>
              <a:r>
                <a:rPr lang="en-US" altLang="zh-CN" dirty="0">
                  <a:latin typeface="+mn-ea"/>
                  <a:ea typeface="+mn-ea"/>
                </a:rPr>
                <a:t>switch</a:t>
              </a:r>
              <a:r>
                <a:rPr lang="zh-CN" altLang="en-US" dirty="0">
                  <a:latin typeface="+mn-ea"/>
                  <a:ea typeface="+mn-ea"/>
                </a:rPr>
                <a:t>控制流</a:t>
              </a:r>
              <a:endParaRPr lang="en-US" altLang="zh-CN" dirty="0">
                <a:latin typeface="+mn-ea"/>
                <a:ea typeface="+mn-ea"/>
              </a:endParaRPr>
            </a:p>
          </p:txBody>
        </p:sp>
      </p:grpSp>
    </p:spTree>
    <p:extLst>
      <p:ext uri="{BB962C8B-B14F-4D97-AF65-F5344CB8AC3E}">
        <p14:creationId xmlns:p14="http://schemas.microsoft.com/office/powerpoint/2010/main" val="59401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rgbClr val="FF0000"/>
                </a:solidFill>
                <a:latin typeface="微软雅黑" panose="020B0503020204020204" pitchFamily="34" charset="-122"/>
                <a:ea typeface="微软雅黑" panose="020B0503020204020204" pitchFamily="34" charset="-122"/>
              </a:rPr>
              <a:t>流程控制语句</a:t>
            </a:r>
          </a:p>
        </p:txBody>
      </p:sp>
      <p:sp>
        <p:nvSpPr>
          <p:cNvPr id="3" name="内容占位符 2"/>
          <p:cNvSpPr>
            <a:spLocks noGrp="1"/>
          </p:cNvSpPr>
          <p:nvPr>
            <p:ph idx="1"/>
          </p:nvPr>
        </p:nvSpPr>
        <p:spPr>
          <a:xfrm>
            <a:off x="590400" y="908261"/>
            <a:ext cx="11088000" cy="649325"/>
          </a:xfrm>
        </p:spPr>
        <p:txBody>
          <a:bodyPr anchor="ctr"/>
          <a:lstStyle/>
          <a:p>
            <a:pPr>
              <a:buFont typeface="Wingdings" panose="05000000000000000000" pitchFamily="2" charset="2"/>
              <a:buChar char="n"/>
            </a:pPr>
            <a:r>
              <a:rPr lang="en-US" altLang="zh-CN" dirty="0"/>
              <a:t>continue</a:t>
            </a:r>
            <a:r>
              <a:rPr lang="zh-CN" altLang="en-US" dirty="0"/>
              <a:t>语句</a:t>
            </a:r>
          </a:p>
        </p:txBody>
      </p:sp>
      <p:sp>
        <p:nvSpPr>
          <p:cNvPr id="5" name="文本框 4"/>
          <p:cNvSpPr txBox="1"/>
          <p:nvPr/>
        </p:nvSpPr>
        <p:spPr>
          <a:xfrm>
            <a:off x="1055985" y="1546201"/>
            <a:ext cx="10369152" cy="507831"/>
          </a:xfrm>
          <a:prstGeom prst="rect">
            <a:avLst/>
          </a:prstGeom>
          <a:noFill/>
        </p:spPr>
        <p:txBody>
          <a:bodyPr wrap="square" rtlCol="0">
            <a:spAutoFit/>
          </a:bodyPr>
          <a:lstStyle/>
          <a:p>
            <a:pPr>
              <a:lnSpc>
                <a:spcPct val="150000"/>
              </a:lnSpc>
            </a:pPr>
            <a:r>
              <a:rPr lang="en-US" altLang="zh-CN" dirty="0">
                <a:latin typeface="+mn-ea"/>
                <a:ea typeface="+mn-ea"/>
              </a:rPr>
              <a:t>continue</a:t>
            </a:r>
            <a:r>
              <a:rPr lang="zh-CN" altLang="en-US" dirty="0">
                <a:latin typeface="+mn-ea"/>
                <a:ea typeface="+mn-ea"/>
              </a:rPr>
              <a:t>语句使最近的循环语句的当次迭代提前结束，跳过</a:t>
            </a:r>
            <a:r>
              <a:rPr lang="en-US" altLang="zh-CN" dirty="0">
                <a:latin typeface="+mn-ea"/>
                <a:ea typeface="+mn-ea"/>
              </a:rPr>
              <a:t>continue</a:t>
            </a:r>
            <a:r>
              <a:rPr lang="zh-CN" altLang="en-US" dirty="0">
                <a:latin typeface="+mn-ea"/>
                <a:ea typeface="+mn-ea"/>
              </a:rPr>
              <a:t>语句之后的语句进入下一次循环</a:t>
            </a:r>
          </a:p>
        </p:txBody>
      </p:sp>
      <p:grpSp>
        <p:nvGrpSpPr>
          <p:cNvPr id="16" name="组合 15"/>
          <p:cNvGrpSpPr/>
          <p:nvPr/>
        </p:nvGrpSpPr>
        <p:grpSpPr>
          <a:xfrm>
            <a:off x="1200001" y="2366224"/>
            <a:ext cx="1873250" cy="2252181"/>
            <a:chOff x="1055985" y="2366224"/>
            <a:chExt cx="1873250" cy="2252181"/>
          </a:xfrm>
        </p:grpSpPr>
        <p:sp>
          <p:nvSpPr>
            <p:cNvPr id="35" name="矩形 34"/>
            <p:cNvSpPr/>
            <p:nvPr/>
          </p:nvSpPr>
          <p:spPr bwMode="auto">
            <a:xfrm>
              <a:off x="1055985" y="2573972"/>
              <a:ext cx="1873250" cy="2044433"/>
            </a:xfrm>
            <a:prstGeom prst="rect">
              <a:avLst/>
            </a:prstGeom>
            <a:solidFill>
              <a:schemeClr val="bg1">
                <a:lumMod val="9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2" name="矩形 11"/>
            <p:cNvSpPr/>
            <p:nvPr/>
          </p:nvSpPr>
          <p:spPr>
            <a:xfrm>
              <a:off x="1055985" y="2366224"/>
              <a:ext cx="1873250" cy="2169825"/>
            </a:xfrm>
            <a:prstGeom prst="rect">
              <a:avLst/>
            </a:prstGeom>
            <a:solidFill>
              <a:schemeClr val="bg1">
                <a:lumMod val="95000"/>
              </a:schemeClr>
            </a:solidFill>
          </p:spPr>
          <p:txBody>
            <a:bodyPr wrap="square" anchor="ctr">
              <a:spAutoFit/>
            </a:bodyPr>
            <a:lstStyle/>
            <a:p>
              <a:pPr>
                <a:lnSpc>
                  <a:spcPct val="150000"/>
                </a:lnSpc>
              </a:pPr>
              <a:r>
                <a:rPr lang="en-US" altLang="zh-CN" dirty="0">
                  <a:solidFill>
                    <a:srgbClr val="00B0F0"/>
                  </a:solidFill>
                  <a:latin typeface="+mn-ea"/>
                  <a:ea typeface="+mn-ea"/>
                </a:rPr>
                <a:t>while</a:t>
              </a:r>
              <a:r>
                <a:rPr lang="en-US" altLang="zh-CN" dirty="0">
                  <a:latin typeface="+mn-ea"/>
                  <a:ea typeface="+mn-ea"/>
                </a:rPr>
                <a:t> (</a:t>
              </a:r>
              <a:r>
                <a:rPr lang="zh-CN" altLang="en-US" dirty="0">
                  <a:latin typeface="+mn-ea"/>
                  <a:ea typeface="+mn-ea"/>
                </a:rPr>
                <a:t>表达式</a:t>
              </a:r>
              <a:r>
                <a:rPr lang="en-US" altLang="zh-CN" dirty="0">
                  <a:latin typeface="+mn-ea"/>
                  <a:ea typeface="+mn-ea"/>
                </a:rPr>
                <a:t>) {</a:t>
              </a:r>
            </a:p>
            <a:p>
              <a:pPr>
                <a:lnSpc>
                  <a:spcPct val="150000"/>
                </a:lnSpc>
              </a:pPr>
              <a:r>
                <a:rPr lang="en-US" altLang="zh-CN" dirty="0">
                  <a:latin typeface="+mn-ea"/>
                  <a:ea typeface="+mn-ea"/>
                </a:rPr>
                <a:t>    </a:t>
              </a:r>
              <a:r>
                <a:rPr lang="zh-CN" altLang="en-US" dirty="0">
                  <a:latin typeface="+mn-ea"/>
                  <a:ea typeface="+mn-ea"/>
                </a:rPr>
                <a:t>语句块</a:t>
              </a:r>
              <a:r>
                <a:rPr lang="en-US" altLang="zh-CN" dirty="0">
                  <a:latin typeface="+mn-ea"/>
                  <a:ea typeface="+mn-ea"/>
                </a:rPr>
                <a:t>1;</a:t>
              </a:r>
            </a:p>
            <a:p>
              <a:pPr>
                <a:lnSpc>
                  <a:spcPct val="150000"/>
                </a:lnSpc>
              </a:pPr>
              <a:r>
                <a:rPr lang="en-US" altLang="zh-CN" dirty="0">
                  <a:latin typeface="+mn-ea"/>
                  <a:ea typeface="+mn-ea"/>
                </a:rPr>
                <a:t>    </a:t>
              </a:r>
              <a:r>
                <a:rPr lang="en-US" altLang="zh-CN" dirty="0">
                  <a:solidFill>
                    <a:srgbClr val="00B0F0"/>
                  </a:solidFill>
                  <a:latin typeface="+mn-ea"/>
                  <a:ea typeface="+mn-ea"/>
                </a:rPr>
                <a:t>continue</a:t>
              </a:r>
              <a:r>
                <a:rPr lang="en-US" altLang="zh-CN" dirty="0">
                  <a:latin typeface="+mn-ea"/>
                  <a:ea typeface="+mn-ea"/>
                </a:rPr>
                <a:t>;</a:t>
              </a:r>
            </a:p>
            <a:p>
              <a:pPr>
                <a:lnSpc>
                  <a:spcPct val="150000"/>
                </a:lnSpc>
              </a:pPr>
              <a:r>
                <a:rPr lang="en-US" altLang="zh-CN" dirty="0">
                  <a:latin typeface="+mn-ea"/>
                  <a:ea typeface="+mn-ea"/>
                </a:rPr>
                <a:t>    </a:t>
              </a:r>
              <a:r>
                <a:rPr lang="zh-CN" altLang="en-US" dirty="0">
                  <a:latin typeface="+mn-ea"/>
                  <a:ea typeface="+mn-ea"/>
                </a:rPr>
                <a:t>语句块</a:t>
              </a:r>
              <a:r>
                <a:rPr lang="en-US" altLang="zh-CN" dirty="0">
                  <a:latin typeface="+mn-ea"/>
                  <a:ea typeface="+mn-ea"/>
                </a:rPr>
                <a:t>2;</a:t>
              </a:r>
            </a:p>
            <a:p>
              <a:pPr>
                <a:lnSpc>
                  <a:spcPct val="150000"/>
                </a:lnSpc>
              </a:pPr>
              <a:r>
                <a:rPr lang="en-US" altLang="zh-CN" dirty="0">
                  <a:latin typeface="+mn-ea"/>
                  <a:ea typeface="+mn-ea"/>
                </a:rPr>
                <a:t>}</a:t>
              </a:r>
            </a:p>
          </p:txBody>
        </p:sp>
      </p:grpSp>
      <p:grpSp>
        <p:nvGrpSpPr>
          <p:cNvPr id="15" name="组合 14"/>
          <p:cNvGrpSpPr/>
          <p:nvPr/>
        </p:nvGrpSpPr>
        <p:grpSpPr>
          <a:xfrm>
            <a:off x="3577307" y="2512315"/>
            <a:ext cx="1873253" cy="2169825"/>
            <a:chOff x="3073249" y="2547839"/>
            <a:chExt cx="1873253" cy="2169825"/>
          </a:xfrm>
        </p:grpSpPr>
        <p:sp>
          <p:nvSpPr>
            <p:cNvPr id="34" name="矩形 33"/>
            <p:cNvSpPr/>
            <p:nvPr/>
          </p:nvSpPr>
          <p:spPr bwMode="auto">
            <a:xfrm>
              <a:off x="3073249" y="2593816"/>
              <a:ext cx="1873251" cy="2060114"/>
            </a:xfrm>
            <a:prstGeom prst="rect">
              <a:avLst/>
            </a:prstGeom>
            <a:solidFill>
              <a:schemeClr val="bg1">
                <a:lumMod val="9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21" name="矩形 20"/>
            <p:cNvSpPr/>
            <p:nvPr/>
          </p:nvSpPr>
          <p:spPr>
            <a:xfrm>
              <a:off x="3073252" y="2547839"/>
              <a:ext cx="1873250" cy="2169825"/>
            </a:xfrm>
            <a:prstGeom prst="rect">
              <a:avLst/>
            </a:prstGeom>
            <a:solidFill>
              <a:schemeClr val="bg1">
                <a:lumMod val="95000"/>
              </a:schemeClr>
            </a:solidFill>
          </p:spPr>
          <p:txBody>
            <a:bodyPr wrap="square" anchor="ctr">
              <a:spAutoFit/>
            </a:bodyPr>
            <a:lstStyle/>
            <a:p>
              <a:pPr>
                <a:lnSpc>
                  <a:spcPct val="150000"/>
                </a:lnSpc>
              </a:pPr>
              <a:r>
                <a:rPr lang="en-US" altLang="zh-CN" dirty="0">
                  <a:solidFill>
                    <a:srgbClr val="00B0F0"/>
                  </a:solidFill>
                  <a:latin typeface="+mn-ea"/>
                  <a:ea typeface="+mn-ea"/>
                </a:rPr>
                <a:t>do</a:t>
              </a:r>
              <a:r>
                <a:rPr lang="en-US" altLang="zh-CN" dirty="0">
                  <a:latin typeface="+mn-ea"/>
                  <a:ea typeface="+mn-ea"/>
                </a:rPr>
                <a:t> {</a:t>
              </a:r>
            </a:p>
            <a:p>
              <a:pPr>
                <a:lnSpc>
                  <a:spcPct val="150000"/>
                </a:lnSpc>
              </a:pPr>
              <a:r>
                <a:rPr lang="en-US" altLang="zh-CN" dirty="0">
                  <a:latin typeface="+mn-ea"/>
                  <a:ea typeface="+mn-ea"/>
                </a:rPr>
                <a:t>    </a:t>
              </a:r>
              <a:r>
                <a:rPr lang="zh-CN" altLang="en-US" dirty="0">
                  <a:latin typeface="+mn-ea"/>
                  <a:ea typeface="+mn-ea"/>
                </a:rPr>
                <a:t>语句块</a:t>
              </a:r>
              <a:r>
                <a:rPr lang="en-US" altLang="zh-CN" dirty="0">
                  <a:latin typeface="+mn-ea"/>
                  <a:ea typeface="+mn-ea"/>
                </a:rPr>
                <a:t>1;</a:t>
              </a:r>
            </a:p>
            <a:p>
              <a:pPr>
                <a:lnSpc>
                  <a:spcPct val="150000"/>
                </a:lnSpc>
              </a:pPr>
              <a:r>
                <a:rPr lang="en-US" altLang="zh-CN" dirty="0">
                  <a:latin typeface="+mn-ea"/>
                  <a:ea typeface="+mn-ea"/>
                </a:rPr>
                <a:t>    </a:t>
              </a:r>
              <a:r>
                <a:rPr lang="en-US" altLang="zh-CN" dirty="0">
                  <a:solidFill>
                    <a:srgbClr val="00B0F0"/>
                  </a:solidFill>
                  <a:latin typeface="+mn-ea"/>
                  <a:ea typeface="+mn-ea"/>
                </a:rPr>
                <a:t>continue;</a:t>
              </a:r>
            </a:p>
            <a:p>
              <a:pPr>
                <a:lnSpc>
                  <a:spcPct val="150000"/>
                </a:lnSpc>
              </a:pPr>
              <a:r>
                <a:rPr lang="en-US" altLang="zh-CN" dirty="0">
                  <a:solidFill>
                    <a:srgbClr val="00B0F0"/>
                  </a:solidFill>
                  <a:latin typeface="+mn-ea"/>
                  <a:ea typeface="+mn-ea"/>
                </a:rPr>
                <a:t>    </a:t>
              </a:r>
              <a:r>
                <a:rPr lang="zh-CN" altLang="en-US" dirty="0">
                  <a:latin typeface="+mn-ea"/>
                  <a:ea typeface="+mn-ea"/>
                </a:rPr>
                <a:t>语句块</a:t>
              </a:r>
              <a:r>
                <a:rPr lang="en-US" altLang="zh-CN" dirty="0">
                  <a:latin typeface="+mn-ea"/>
                  <a:ea typeface="+mn-ea"/>
                </a:rPr>
                <a:t>2;</a:t>
              </a:r>
            </a:p>
            <a:p>
              <a:pPr>
                <a:lnSpc>
                  <a:spcPct val="150000"/>
                </a:lnSpc>
              </a:pPr>
              <a:r>
                <a:rPr lang="en-US" altLang="zh-CN" dirty="0">
                  <a:latin typeface="+mn-ea"/>
                  <a:ea typeface="+mn-ea"/>
                </a:rPr>
                <a:t>}</a:t>
              </a:r>
              <a:r>
                <a:rPr lang="en-US" altLang="zh-CN" dirty="0">
                  <a:solidFill>
                    <a:srgbClr val="00B0F0"/>
                  </a:solidFill>
                  <a:latin typeface="+mn-ea"/>
                  <a:ea typeface="+mn-ea"/>
                </a:rPr>
                <a:t> while</a:t>
              </a:r>
              <a:r>
                <a:rPr lang="en-US" altLang="zh-CN" dirty="0">
                  <a:latin typeface="+mn-ea"/>
                  <a:ea typeface="+mn-ea"/>
                </a:rPr>
                <a:t>(</a:t>
              </a:r>
              <a:r>
                <a:rPr lang="zh-CN" altLang="en-US" dirty="0">
                  <a:latin typeface="+mn-ea"/>
                  <a:ea typeface="+mn-ea"/>
                </a:rPr>
                <a:t>表达式</a:t>
              </a:r>
              <a:r>
                <a:rPr lang="en-US" altLang="zh-CN" dirty="0">
                  <a:latin typeface="+mn-ea"/>
                  <a:ea typeface="+mn-ea"/>
                </a:rPr>
                <a:t>);</a:t>
              </a:r>
            </a:p>
          </p:txBody>
        </p:sp>
      </p:grpSp>
      <p:grpSp>
        <p:nvGrpSpPr>
          <p:cNvPr id="10" name="组合 9"/>
          <p:cNvGrpSpPr/>
          <p:nvPr/>
        </p:nvGrpSpPr>
        <p:grpSpPr>
          <a:xfrm>
            <a:off x="6025580" y="2475831"/>
            <a:ext cx="1800201" cy="2169825"/>
            <a:chOff x="5090516" y="2475831"/>
            <a:chExt cx="1800201" cy="2169825"/>
          </a:xfrm>
        </p:grpSpPr>
        <p:sp>
          <p:nvSpPr>
            <p:cNvPr id="8" name="矩形 7"/>
            <p:cNvSpPr/>
            <p:nvPr/>
          </p:nvSpPr>
          <p:spPr bwMode="auto">
            <a:xfrm>
              <a:off x="5090516" y="2573973"/>
              <a:ext cx="1800201" cy="2062102"/>
            </a:xfrm>
            <a:prstGeom prst="rect">
              <a:avLst/>
            </a:prstGeom>
            <a:solidFill>
              <a:schemeClr val="bg1">
                <a:lumMod val="9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24" name="矩形 23"/>
            <p:cNvSpPr/>
            <p:nvPr/>
          </p:nvSpPr>
          <p:spPr>
            <a:xfrm>
              <a:off x="5090517" y="2475831"/>
              <a:ext cx="1800200" cy="2169825"/>
            </a:xfrm>
            <a:prstGeom prst="rect">
              <a:avLst/>
            </a:prstGeom>
            <a:solidFill>
              <a:schemeClr val="bg1">
                <a:lumMod val="95000"/>
              </a:schemeClr>
            </a:solidFill>
          </p:spPr>
          <p:txBody>
            <a:bodyPr wrap="square" anchor="ctr">
              <a:spAutoFit/>
            </a:bodyPr>
            <a:lstStyle/>
            <a:p>
              <a:pPr>
                <a:lnSpc>
                  <a:spcPct val="150000"/>
                </a:lnSpc>
              </a:pPr>
              <a:r>
                <a:rPr lang="en-US" altLang="zh-CN" dirty="0">
                  <a:solidFill>
                    <a:srgbClr val="00B0F0"/>
                  </a:solidFill>
                  <a:latin typeface="+mn-ea"/>
                  <a:ea typeface="+mn-ea"/>
                </a:rPr>
                <a:t>for</a:t>
              </a:r>
              <a:r>
                <a:rPr lang="en-US" altLang="zh-CN" dirty="0">
                  <a:latin typeface="+mn-ea"/>
                  <a:ea typeface="+mn-ea"/>
                </a:rPr>
                <a:t> (…) {</a:t>
              </a:r>
            </a:p>
            <a:p>
              <a:pPr>
                <a:lnSpc>
                  <a:spcPct val="150000"/>
                </a:lnSpc>
              </a:pPr>
              <a:r>
                <a:rPr lang="en-US" altLang="zh-CN" dirty="0">
                  <a:latin typeface="+mn-ea"/>
                  <a:ea typeface="+mn-ea"/>
                </a:rPr>
                <a:t>    </a:t>
              </a:r>
              <a:r>
                <a:rPr lang="zh-CN" altLang="en-US" dirty="0">
                  <a:latin typeface="+mn-ea"/>
                  <a:ea typeface="+mn-ea"/>
                </a:rPr>
                <a:t>语句块</a:t>
              </a:r>
              <a:r>
                <a:rPr lang="en-US" altLang="zh-CN" dirty="0">
                  <a:latin typeface="+mn-ea"/>
                  <a:ea typeface="+mn-ea"/>
                </a:rPr>
                <a:t>1;</a:t>
              </a:r>
            </a:p>
            <a:p>
              <a:pPr>
                <a:lnSpc>
                  <a:spcPct val="150000"/>
                </a:lnSpc>
              </a:pPr>
              <a:r>
                <a:rPr lang="en-US" altLang="zh-CN" dirty="0">
                  <a:solidFill>
                    <a:srgbClr val="00B0F0"/>
                  </a:solidFill>
                  <a:latin typeface="+mn-ea"/>
                  <a:ea typeface="+mn-ea"/>
                </a:rPr>
                <a:t>    continue;</a:t>
              </a:r>
            </a:p>
            <a:p>
              <a:pPr>
                <a:lnSpc>
                  <a:spcPct val="150000"/>
                </a:lnSpc>
              </a:pPr>
              <a:r>
                <a:rPr lang="en-US" altLang="zh-CN" dirty="0">
                  <a:solidFill>
                    <a:srgbClr val="00B0F0"/>
                  </a:solidFill>
                  <a:latin typeface="+mn-ea"/>
                  <a:ea typeface="+mn-ea"/>
                </a:rPr>
                <a:t>    </a:t>
              </a:r>
              <a:r>
                <a:rPr lang="zh-CN" altLang="en-US" dirty="0">
                  <a:latin typeface="+mn-ea"/>
                  <a:ea typeface="+mn-ea"/>
                </a:rPr>
                <a:t>语句块</a:t>
              </a:r>
              <a:r>
                <a:rPr lang="en-US" altLang="zh-CN" dirty="0">
                  <a:latin typeface="+mn-ea"/>
                  <a:ea typeface="+mn-ea"/>
                </a:rPr>
                <a:t>2;</a:t>
              </a:r>
            </a:p>
            <a:p>
              <a:pPr>
                <a:lnSpc>
                  <a:spcPct val="150000"/>
                </a:lnSpc>
              </a:pPr>
              <a:r>
                <a:rPr lang="en-US" altLang="zh-CN" dirty="0">
                  <a:latin typeface="+mn-ea"/>
                  <a:ea typeface="+mn-ea"/>
                </a:rPr>
                <a:t>}</a:t>
              </a:r>
            </a:p>
          </p:txBody>
        </p:sp>
      </p:grpSp>
      <p:sp>
        <p:nvSpPr>
          <p:cNvPr id="22" name="矩形 21"/>
          <p:cNvSpPr/>
          <p:nvPr/>
        </p:nvSpPr>
        <p:spPr>
          <a:xfrm>
            <a:off x="1200001" y="4818988"/>
            <a:ext cx="6625780" cy="458908"/>
          </a:xfrm>
          <a:prstGeom prst="rect">
            <a:avLst/>
          </a:prstGeom>
          <a:solidFill>
            <a:schemeClr val="bg1">
              <a:lumMod val="95000"/>
            </a:schemeClr>
          </a:solidFill>
        </p:spPr>
        <p:txBody>
          <a:bodyPr wrap="square" anchor="ctr">
            <a:spAutoFit/>
          </a:bodyPr>
          <a:lstStyle/>
          <a:p>
            <a:pPr algn="ctr">
              <a:lnSpc>
                <a:spcPct val="150000"/>
              </a:lnSpc>
            </a:pPr>
            <a:r>
              <a:rPr lang="zh-CN" altLang="en-US" dirty="0">
                <a:latin typeface="+mn-ea"/>
                <a:ea typeface="+mn-ea"/>
              </a:rPr>
              <a:t>跳过语句块</a:t>
            </a:r>
            <a:r>
              <a:rPr lang="en-US" altLang="zh-CN" dirty="0">
                <a:latin typeface="+mn-ea"/>
                <a:ea typeface="+mn-ea"/>
              </a:rPr>
              <a:t>2</a:t>
            </a:r>
            <a:r>
              <a:rPr lang="zh-CN" altLang="en-US" dirty="0">
                <a:latin typeface="+mn-ea"/>
                <a:ea typeface="+mn-ea"/>
              </a:rPr>
              <a:t>结束本次循环，从循环开始处进入下一次循环</a:t>
            </a:r>
            <a:endParaRPr lang="en-US" altLang="zh-CN" dirty="0">
              <a:latin typeface="+mn-ea"/>
              <a:ea typeface="+mn-ea"/>
            </a:endParaRPr>
          </a:p>
        </p:txBody>
      </p:sp>
    </p:spTree>
    <p:extLst>
      <p:ext uri="{BB962C8B-B14F-4D97-AF65-F5344CB8AC3E}">
        <p14:creationId xmlns:p14="http://schemas.microsoft.com/office/powerpoint/2010/main" val="2551905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1007796" y="1970952"/>
            <a:ext cx="10179584" cy="4195146"/>
          </a:xfrm>
        </p:spPr>
        <p:txBody>
          <a:bodyPr>
            <a:normAutofit lnSpcReduction="10000"/>
          </a:bodyPr>
          <a:lstStyle/>
          <a:p>
            <a:pPr indent="-365760">
              <a:lnSpc>
                <a:spcPct val="150000"/>
              </a:lnSpc>
              <a:buClr>
                <a:srgbClr val="C00000"/>
              </a:buClr>
              <a:buSzPct val="100000"/>
              <a:buFont typeface="Arial" panose="020B0604020202020204" pitchFamily="34" charset="0"/>
              <a:buChar char="•"/>
            </a:pPr>
            <a:r>
              <a:rPr lang="en-US" altLang="zh-CN" sz="2600" dirty="0">
                <a:solidFill>
                  <a:schemeClr val="tx1"/>
                </a:solidFill>
                <a:latin typeface="微软雅黑" panose="020B0503020204020204" pitchFamily="34" charset="-122"/>
                <a:ea typeface="微软雅黑" panose="020B0503020204020204" pitchFamily="34" charset="-122"/>
              </a:rPr>
              <a:t>C++</a:t>
            </a:r>
            <a:r>
              <a:rPr lang="zh-CN" altLang="en-US" sz="2600" dirty="0">
                <a:solidFill>
                  <a:schemeClr val="tx1"/>
                </a:solidFill>
                <a:latin typeface="微软雅黑" panose="020B0503020204020204" pitchFamily="34" charset="-122"/>
                <a:ea typeface="微软雅黑" panose="020B0503020204020204" pitchFamily="34" charset="-122"/>
              </a:rPr>
              <a:t>概述</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en-US" altLang="zh-CN" sz="2600" dirty="0">
                <a:solidFill>
                  <a:schemeClr val="tx1"/>
                </a:solidFill>
                <a:latin typeface="微软雅黑" panose="020B0503020204020204" pitchFamily="34" charset="-122"/>
                <a:ea typeface="微软雅黑" panose="020B0503020204020204" pitchFamily="34" charset="-122"/>
              </a:rPr>
              <a:t>C++</a:t>
            </a:r>
            <a:r>
              <a:rPr lang="zh-CN" altLang="en-US" sz="2600" dirty="0">
                <a:solidFill>
                  <a:schemeClr val="tx1"/>
                </a:solidFill>
                <a:latin typeface="微软雅黑" panose="020B0503020204020204" pitchFamily="34" charset="-122"/>
                <a:ea typeface="微软雅黑" panose="020B0503020204020204" pitchFamily="34" charset="-122"/>
              </a:rPr>
              <a:t>程序示例</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基本类型和变量</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数组与指针</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表达式</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流程控制语句</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函数</a:t>
            </a:r>
            <a:endParaRPr lang="en-US" altLang="zh-CN" sz="2600" dirty="0">
              <a:solidFill>
                <a:schemeClr val="tx1"/>
              </a:solidFill>
              <a:latin typeface="微软雅黑" panose="020B0503020204020204" pitchFamily="34" charset="-122"/>
              <a:ea typeface="微软雅黑" panose="020B0503020204020204" pitchFamily="34" charset="-122"/>
            </a:endParaRPr>
          </a:p>
        </p:txBody>
      </p:sp>
      <p:sp>
        <p:nvSpPr>
          <p:cNvPr id="7" name="MH_Others_2"/>
          <p:cNvSpPr txBox="1">
            <a:spLocks noChangeArrowheads="1"/>
          </p:cNvSpPr>
          <p:nvPr>
            <p:custDataLst>
              <p:tags r:id="rId1"/>
            </p:custDataLst>
          </p:nvPr>
        </p:nvSpPr>
        <p:spPr bwMode="auto">
          <a:xfrm>
            <a:off x="480963" y="585791"/>
            <a:ext cx="3541194" cy="58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801" b="1" dirty="0">
                <a:solidFill>
                  <a:schemeClr val="accent1"/>
                </a:solidFill>
                <a:latin typeface="微软雅黑" panose="020B0503020204020204" pitchFamily="34" charset="-122"/>
                <a:ea typeface="微软雅黑" panose="020B0503020204020204" pitchFamily="34" charset="-122"/>
              </a:rPr>
              <a:t>目录</a:t>
            </a:r>
          </a:p>
        </p:txBody>
      </p:sp>
      <p:grpSp>
        <p:nvGrpSpPr>
          <p:cNvPr id="8" name="Group 7"/>
          <p:cNvGrpSpPr/>
          <p:nvPr/>
        </p:nvGrpSpPr>
        <p:grpSpPr>
          <a:xfrm>
            <a:off x="0" y="2277666"/>
            <a:ext cx="12195175" cy="172310"/>
            <a:chOff x="0" y="2277666"/>
            <a:chExt cx="12195175" cy="172310"/>
          </a:xfrm>
        </p:grpSpPr>
        <p:sp>
          <p:nvSpPr>
            <p:cNvPr id="9" name="圆角矩形 7"/>
            <p:cNvSpPr>
              <a:spLocks noChangeArrowheads="1"/>
            </p:cNvSpPr>
            <p:nvPr/>
          </p:nvSpPr>
          <p:spPr bwMode="auto">
            <a:xfrm>
              <a:off x="0" y="2277666"/>
              <a:ext cx="912363" cy="172310"/>
            </a:xfrm>
            <a:prstGeom prst="rect">
              <a:avLst/>
            </a:prstGeom>
            <a:gradFill rotWithShape="0">
              <a:gsLst>
                <a:gs pos="0">
                  <a:schemeClr val="accent1"/>
                </a:gs>
                <a:gs pos="100000">
                  <a:schemeClr val="accent2"/>
                </a:gs>
              </a:gsLst>
              <a:lin ang="0"/>
            </a:gradFill>
            <a:ln>
              <a:noFill/>
            </a:ln>
            <a:extLst/>
          </p:spPr>
          <p:txBody>
            <a:bodyPr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sp>
          <p:nvSpPr>
            <p:cNvPr id="10" name="圆角矩形 7"/>
            <p:cNvSpPr>
              <a:spLocks noChangeArrowheads="1"/>
            </p:cNvSpPr>
            <p:nvPr/>
          </p:nvSpPr>
          <p:spPr bwMode="auto">
            <a:xfrm>
              <a:off x="8667175" y="2277666"/>
              <a:ext cx="3528000" cy="172310"/>
            </a:xfrm>
            <a:prstGeom prst="rect">
              <a:avLst/>
            </a:prstGeom>
            <a:gradFill rotWithShape="1">
              <a:gsLst>
                <a:gs pos="0">
                  <a:srgbClr val="990000"/>
                </a:gs>
                <a:gs pos="100000">
                  <a:schemeClr val="accent2"/>
                </a:gs>
              </a:gsLst>
              <a:lin ang="10800000" scaled="1"/>
            </a:gradFill>
            <a:ln>
              <a:noFill/>
            </a:ln>
            <a:extLst/>
          </p:spPr>
          <p:txBody>
            <a:bodyPr wrap="square"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grpSp>
      <p:sp>
        <p:nvSpPr>
          <p:cNvPr id="11" name="MH_Others_3"/>
          <p:cNvSpPr/>
          <p:nvPr>
            <p:custDataLst>
              <p:tags r:id="rId2"/>
            </p:custDataLst>
          </p:nvPr>
        </p:nvSpPr>
        <p:spPr>
          <a:xfrm>
            <a:off x="627661" y="1209657"/>
            <a:ext cx="3373798" cy="18340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MH_Others_4"/>
          <p:cNvSpPr/>
          <p:nvPr>
            <p:custDataLst>
              <p:tags r:id="rId3"/>
            </p:custDataLst>
          </p:nvPr>
        </p:nvSpPr>
        <p:spPr>
          <a:xfrm>
            <a:off x="2383044" y="1448847"/>
            <a:ext cx="1618416" cy="10167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右箭头 12"/>
          <p:cNvSpPr/>
          <p:nvPr/>
        </p:nvSpPr>
        <p:spPr>
          <a:xfrm>
            <a:off x="1076775" y="5438209"/>
            <a:ext cx="339485" cy="367849"/>
          </a:xfrm>
          <a:prstGeom prst="rightArrow">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3387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rgbClr val="FF0000"/>
                </a:solidFill>
                <a:latin typeface="微软雅黑" panose="020B0503020204020204" pitchFamily="34" charset="-122"/>
                <a:ea typeface="微软雅黑" panose="020B0503020204020204" pitchFamily="34" charset="-122"/>
              </a:rPr>
              <a:t>函数</a:t>
            </a:r>
          </a:p>
        </p:txBody>
      </p:sp>
      <p:sp>
        <p:nvSpPr>
          <p:cNvPr id="3" name="内容占位符 2"/>
          <p:cNvSpPr>
            <a:spLocks noGrp="1"/>
          </p:cNvSpPr>
          <p:nvPr>
            <p:ph idx="1"/>
          </p:nvPr>
        </p:nvSpPr>
        <p:spPr>
          <a:xfrm>
            <a:off x="590400" y="908261"/>
            <a:ext cx="11088000" cy="649325"/>
          </a:xfrm>
        </p:spPr>
        <p:txBody>
          <a:bodyPr anchor="ctr"/>
          <a:lstStyle/>
          <a:p>
            <a:pPr>
              <a:buFont typeface="Wingdings" panose="05000000000000000000" pitchFamily="2" charset="2"/>
              <a:buChar char="n"/>
            </a:pPr>
            <a:r>
              <a:rPr lang="zh-CN" altLang="en-US" dirty="0"/>
              <a:t>每个</a:t>
            </a:r>
            <a:r>
              <a:rPr lang="en-US" altLang="zh-CN" dirty="0"/>
              <a:t>C++</a:t>
            </a:r>
            <a:r>
              <a:rPr lang="zh-CN" altLang="en-US" dirty="0"/>
              <a:t>程序包含一个或多个函数</a:t>
            </a:r>
          </a:p>
        </p:txBody>
      </p:sp>
      <p:sp>
        <p:nvSpPr>
          <p:cNvPr id="5" name="文本框 4"/>
          <p:cNvSpPr txBox="1"/>
          <p:nvPr/>
        </p:nvSpPr>
        <p:spPr>
          <a:xfrm>
            <a:off x="1055985" y="1546201"/>
            <a:ext cx="10514210" cy="923330"/>
          </a:xfrm>
          <a:prstGeom prst="rect">
            <a:avLst/>
          </a:prstGeom>
          <a:noFill/>
        </p:spPr>
        <p:txBody>
          <a:bodyPr wrap="square" rtlCol="0">
            <a:spAutoFit/>
          </a:bodyPr>
          <a:lstStyle/>
          <a:p>
            <a:pPr>
              <a:lnSpc>
                <a:spcPct val="150000"/>
              </a:lnSpc>
            </a:pPr>
            <a:r>
              <a:rPr lang="zh-CN" altLang="en-US" dirty="0">
                <a:latin typeface="+mn-ea"/>
                <a:ea typeface="+mn-ea"/>
              </a:rPr>
              <a:t>函数由函数名以及一组操作数类型唯一的表示；函数操作数即函数形参（</a:t>
            </a:r>
            <a:r>
              <a:rPr lang="en-US" altLang="zh-CN" dirty="0">
                <a:latin typeface="+mn-ea"/>
                <a:ea typeface="+mn-ea"/>
              </a:rPr>
              <a:t>parameter</a:t>
            </a:r>
            <a:r>
              <a:rPr lang="zh-CN" altLang="en-US" dirty="0">
                <a:latin typeface="+mn-ea"/>
                <a:ea typeface="+mn-ea"/>
              </a:rPr>
              <a:t>），函数执行的运算在称为函数体的语句块中定义，每个函数还具有一个与之关联的返回类型</a:t>
            </a:r>
          </a:p>
        </p:txBody>
      </p:sp>
      <p:sp>
        <p:nvSpPr>
          <p:cNvPr id="12" name="矩形 11"/>
          <p:cNvSpPr/>
          <p:nvPr/>
        </p:nvSpPr>
        <p:spPr>
          <a:xfrm>
            <a:off x="1201043" y="2951581"/>
            <a:ext cx="3528392" cy="1200329"/>
          </a:xfrm>
          <a:prstGeom prst="rect">
            <a:avLst/>
          </a:prstGeom>
          <a:solidFill>
            <a:schemeClr val="bg1">
              <a:lumMod val="95000"/>
            </a:schemeClr>
          </a:solidFill>
        </p:spPr>
        <p:txBody>
          <a:bodyPr wrap="square" anchor="ctr">
            <a:spAutoFit/>
          </a:bodyPr>
          <a:lstStyle/>
          <a:p>
            <a:r>
              <a:rPr lang="zh-CN" altLang="en-US" dirty="0">
                <a:latin typeface="+mn-ea"/>
                <a:ea typeface="+mn-ea"/>
              </a:rPr>
              <a:t>返回类型 函数名</a:t>
            </a:r>
            <a:r>
              <a:rPr lang="en-US" altLang="zh-CN" dirty="0">
                <a:latin typeface="+mn-ea"/>
                <a:ea typeface="+mn-ea"/>
              </a:rPr>
              <a:t> (</a:t>
            </a:r>
            <a:r>
              <a:rPr lang="zh-CN" altLang="en-US" dirty="0">
                <a:latin typeface="+mn-ea"/>
                <a:ea typeface="+mn-ea"/>
              </a:rPr>
              <a:t>函数形参列表</a:t>
            </a:r>
            <a:r>
              <a:rPr lang="en-US" altLang="zh-CN" dirty="0">
                <a:latin typeface="+mn-ea"/>
                <a:ea typeface="+mn-ea"/>
              </a:rPr>
              <a:t>)</a:t>
            </a:r>
          </a:p>
          <a:p>
            <a:r>
              <a:rPr lang="en-US" altLang="zh-CN" dirty="0">
                <a:latin typeface="+mn-ea"/>
                <a:ea typeface="+mn-ea"/>
              </a:rPr>
              <a:t>{</a:t>
            </a:r>
          </a:p>
          <a:p>
            <a:r>
              <a:rPr lang="en-US" altLang="zh-CN" dirty="0">
                <a:latin typeface="+mn-ea"/>
                <a:ea typeface="+mn-ea"/>
              </a:rPr>
              <a:t>    </a:t>
            </a:r>
            <a:r>
              <a:rPr lang="zh-CN" altLang="en-US" dirty="0">
                <a:latin typeface="+mn-ea"/>
                <a:ea typeface="+mn-ea"/>
              </a:rPr>
              <a:t>语句</a:t>
            </a:r>
            <a:r>
              <a:rPr lang="en-US" altLang="zh-CN" dirty="0">
                <a:latin typeface="+mn-ea"/>
                <a:ea typeface="+mn-ea"/>
              </a:rPr>
              <a:t>;</a:t>
            </a:r>
          </a:p>
          <a:p>
            <a:r>
              <a:rPr lang="en-US" altLang="zh-CN" dirty="0">
                <a:latin typeface="+mn-ea"/>
                <a:ea typeface="+mn-ea"/>
              </a:rPr>
              <a:t>}</a:t>
            </a:r>
          </a:p>
        </p:txBody>
      </p:sp>
      <p:sp>
        <p:nvSpPr>
          <p:cNvPr id="17" name="矩形 16"/>
          <p:cNvSpPr/>
          <p:nvPr/>
        </p:nvSpPr>
        <p:spPr>
          <a:xfrm>
            <a:off x="1142583" y="2445992"/>
            <a:ext cx="1210588" cy="400110"/>
          </a:xfrm>
          <a:prstGeom prst="rect">
            <a:avLst/>
          </a:prstGeom>
        </p:spPr>
        <p:txBody>
          <a:bodyPr wrap="none">
            <a:spAutoFit/>
          </a:bodyPr>
          <a:lstStyle/>
          <a:p>
            <a:r>
              <a:rPr lang="zh-CN" altLang="en-US" sz="2000" b="1" dirty="0">
                <a:latin typeface="+mn-ea"/>
                <a:ea typeface="+mn-ea"/>
              </a:rPr>
              <a:t>定义语法</a:t>
            </a:r>
          </a:p>
        </p:txBody>
      </p:sp>
      <p:sp>
        <p:nvSpPr>
          <p:cNvPr id="4" name="文本框 3"/>
          <p:cNvSpPr txBox="1"/>
          <p:nvPr/>
        </p:nvSpPr>
        <p:spPr>
          <a:xfrm>
            <a:off x="1142583" y="4449294"/>
            <a:ext cx="9663351" cy="1338828"/>
          </a:xfrm>
          <a:prstGeom prst="rect">
            <a:avLst/>
          </a:prstGeom>
          <a:noFill/>
        </p:spPr>
        <p:txBody>
          <a:bodyPr wrap="none" rtlCol="0">
            <a:spAutoFit/>
          </a:bodyPr>
          <a:lstStyle/>
          <a:p>
            <a:pPr>
              <a:lnSpc>
                <a:spcPct val="150000"/>
              </a:lnSpc>
            </a:pPr>
            <a:r>
              <a:rPr lang="zh-CN" altLang="en-US" b="1" dirty="0">
                <a:latin typeface="+mn-ea"/>
                <a:ea typeface="+mn-ea"/>
              </a:rPr>
              <a:t>函数返回类型</a:t>
            </a:r>
            <a:r>
              <a:rPr lang="zh-CN" altLang="en-US" dirty="0">
                <a:latin typeface="+mn-ea"/>
                <a:ea typeface="+mn-ea"/>
              </a:rPr>
              <a:t>：可以是内置的基本类型或复合类型，也可以是</a:t>
            </a:r>
            <a:r>
              <a:rPr lang="en-US" altLang="zh-CN" dirty="0">
                <a:latin typeface="+mn-ea"/>
                <a:ea typeface="+mn-ea"/>
              </a:rPr>
              <a:t>void</a:t>
            </a:r>
            <a:r>
              <a:rPr lang="zh-CN" altLang="en-US" dirty="0">
                <a:latin typeface="+mn-ea"/>
                <a:ea typeface="+mn-ea"/>
              </a:rPr>
              <a:t>类型表示函数不返回任何值</a:t>
            </a:r>
            <a:endParaRPr lang="en-US" altLang="zh-CN" dirty="0">
              <a:latin typeface="+mn-ea"/>
              <a:ea typeface="+mn-ea"/>
            </a:endParaRPr>
          </a:p>
          <a:p>
            <a:pPr>
              <a:lnSpc>
                <a:spcPct val="150000"/>
              </a:lnSpc>
            </a:pPr>
            <a:r>
              <a:rPr lang="zh-CN" altLang="en-US" b="1" dirty="0">
                <a:latin typeface="+mn-ea"/>
                <a:ea typeface="+mn-ea"/>
              </a:rPr>
              <a:t>函数形参列表</a:t>
            </a:r>
            <a:r>
              <a:rPr lang="zh-CN" altLang="en-US" dirty="0">
                <a:latin typeface="+mn-ea"/>
                <a:ea typeface="+mn-ea"/>
              </a:rPr>
              <a:t>：可以是</a:t>
            </a:r>
            <a:r>
              <a:rPr lang="en-US" altLang="zh-CN" dirty="0">
                <a:latin typeface="+mn-ea"/>
                <a:ea typeface="+mn-ea"/>
              </a:rPr>
              <a:t>0</a:t>
            </a:r>
            <a:r>
              <a:rPr lang="zh-CN" altLang="en-US" dirty="0">
                <a:latin typeface="+mn-ea"/>
                <a:ea typeface="+mn-ea"/>
              </a:rPr>
              <a:t>个或多个，多个形参时每个形参之间使用逗号分隔</a:t>
            </a:r>
            <a:endParaRPr lang="en-US" altLang="zh-CN" dirty="0">
              <a:latin typeface="+mn-ea"/>
              <a:ea typeface="+mn-ea"/>
            </a:endParaRPr>
          </a:p>
          <a:p>
            <a:pPr>
              <a:lnSpc>
                <a:spcPct val="150000"/>
              </a:lnSpc>
            </a:pPr>
            <a:r>
              <a:rPr lang="zh-CN" altLang="en-US" b="1" dirty="0">
                <a:latin typeface="+mn-ea"/>
                <a:ea typeface="+mn-ea"/>
              </a:rPr>
              <a:t>函数体</a:t>
            </a:r>
            <a:r>
              <a:rPr lang="zh-CN" altLang="en-US" dirty="0">
                <a:latin typeface="+mn-ea"/>
                <a:ea typeface="+mn-ea"/>
              </a:rPr>
              <a:t>：函数体是一个语句块，定义了函数的具体操作，包含在花括号</a:t>
            </a:r>
            <a:r>
              <a:rPr lang="en-US" altLang="zh-CN" dirty="0">
                <a:latin typeface="+mn-ea"/>
                <a:ea typeface="+mn-ea"/>
              </a:rPr>
              <a:t>{}</a:t>
            </a:r>
            <a:r>
              <a:rPr lang="zh-CN" altLang="en-US" dirty="0">
                <a:latin typeface="+mn-ea"/>
                <a:ea typeface="+mn-ea"/>
              </a:rPr>
              <a:t>中，形成一个作用域</a:t>
            </a:r>
          </a:p>
        </p:txBody>
      </p:sp>
    </p:spTree>
    <p:extLst>
      <p:ext uri="{BB962C8B-B14F-4D97-AF65-F5344CB8AC3E}">
        <p14:creationId xmlns:p14="http://schemas.microsoft.com/office/powerpoint/2010/main" val="71416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p:cNvSpPr txBox="1">
            <a:spLocks/>
          </p:cNvSpPr>
          <p:nvPr/>
        </p:nvSpPr>
        <p:spPr>
          <a:xfrm>
            <a:off x="590400" y="260423"/>
            <a:ext cx="11088000" cy="539876"/>
          </a:xfrm>
          <a:prstGeom prst="rect">
            <a:avLst/>
          </a:prstGeom>
        </p:spPr>
        <p:txBody>
          <a:bodyPr vert="horz" lIns="121944" tIns="60972" rIns="121944" bIns="60972" rtlCol="0" anchor="ctr">
            <a:noAutofit/>
          </a:bodyPr>
          <a:lstStyle>
            <a:lvl1pPr algn="l" rtl="0" eaLnBrk="0" fontAlgn="base" hangingPunct="0">
              <a:spcBef>
                <a:spcPct val="0"/>
              </a:spcBef>
              <a:spcAft>
                <a:spcPct val="0"/>
              </a:spcAft>
              <a:defRPr sz="3800" b="1">
                <a:solidFill>
                  <a:srgbClr val="C00000"/>
                </a:solidFill>
                <a:latin typeface="+mn-ea"/>
                <a:ea typeface="+mn-ea"/>
                <a:cs typeface="+mj-cs"/>
              </a:defRPr>
            </a:lvl1pPr>
            <a:lvl2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5pPr>
            <a:lvl6pPr marL="54438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877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316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755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a:lstStyle>
          <a:p>
            <a:r>
              <a:rPr lang="en-US" altLang="zh-CN" sz="3600" kern="0">
                <a:solidFill>
                  <a:srgbClr val="FF0000"/>
                </a:solidFill>
                <a:latin typeface="微软雅黑" panose="020B0503020204020204" pitchFamily="34" charset="-122"/>
                <a:ea typeface="微软雅黑" panose="020B0503020204020204" pitchFamily="34" charset="-122"/>
              </a:rPr>
              <a:t>C++</a:t>
            </a:r>
            <a:r>
              <a:rPr lang="zh-CN" altLang="en-US" sz="3600" kern="0">
                <a:solidFill>
                  <a:srgbClr val="FF0000"/>
                </a:solidFill>
                <a:latin typeface="微软雅黑" panose="020B0503020204020204" pitchFamily="34" charset="-122"/>
                <a:ea typeface="微软雅黑" panose="020B0503020204020204" pitchFamily="34" charset="-122"/>
              </a:rPr>
              <a:t>概述</a:t>
            </a:r>
            <a:endParaRPr lang="zh-CN" altLang="en-US" sz="3600" kern="0" dirty="0">
              <a:solidFill>
                <a:srgbClr val="FF0000"/>
              </a:solidFill>
              <a:latin typeface="微软雅黑" panose="020B0503020204020204" pitchFamily="34" charset="-122"/>
              <a:ea typeface="微软雅黑" panose="020B0503020204020204" pitchFamily="34" charset="-122"/>
            </a:endParaRPr>
          </a:p>
        </p:txBody>
      </p:sp>
      <p:sp>
        <p:nvSpPr>
          <p:cNvPr id="37" name="内容占位符 2"/>
          <p:cNvSpPr txBox="1">
            <a:spLocks/>
          </p:cNvSpPr>
          <p:nvPr/>
        </p:nvSpPr>
        <p:spPr>
          <a:xfrm>
            <a:off x="590400" y="908261"/>
            <a:ext cx="11088000" cy="1657437"/>
          </a:xfrm>
          <a:prstGeom prst="rect">
            <a:avLst/>
          </a:prstGeom>
        </p:spPr>
        <p:txBody>
          <a:bodyPr vert="horz" lIns="121944" tIns="60972" rIns="121944" bIns="60972" rtlCol="0">
            <a:noAutofit/>
          </a:bodyPr>
          <a:lstStyle>
            <a:lvl1pPr marL="408291" indent="-408291"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tx1"/>
                </a:solidFill>
                <a:latin typeface="+mn-ea"/>
                <a:ea typeface="+mn-ea"/>
                <a:cs typeface="+mn-cs"/>
              </a:defRPr>
            </a:lvl1pPr>
            <a:lvl2pPr marL="884631" indent="-34024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60970" indent="-27219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mn-ea"/>
                <a:ea typeface="+mn-ea"/>
                <a:cs typeface="+mn-cs"/>
              </a:defRPr>
            </a:lvl3pPr>
            <a:lvl4pPr marL="1905358" indent="-272194" algn="l" rtl="0" eaLnBrk="0" fontAlgn="base" hangingPunct="0">
              <a:lnSpc>
                <a:spcPct val="140000"/>
              </a:lnSpc>
              <a:spcBef>
                <a:spcPct val="0"/>
              </a:spcBef>
              <a:spcAft>
                <a:spcPct val="0"/>
              </a:spcAft>
              <a:buChar char="–"/>
              <a:defRPr sz="1700">
                <a:solidFill>
                  <a:schemeClr val="tx1"/>
                </a:solidFill>
                <a:latin typeface="+mn-ea"/>
                <a:ea typeface="+mn-ea"/>
                <a:cs typeface="+mn-cs"/>
              </a:defRPr>
            </a:lvl4pPr>
            <a:lvl5pPr marL="2449746" indent="-272194" algn="l" rtl="0" eaLnBrk="0" fontAlgn="base" hangingPunct="0">
              <a:lnSpc>
                <a:spcPct val="140000"/>
              </a:lnSpc>
              <a:spcBef>
                <a:spcPct val="0"/>
              </a:spcBef>
              <a:spcAft>
                <a:spcPct val="0"/>
              </a:spcAft>
              <a:buFont typeface="Arial" charset="0"/>
              <a:buChar char="~"/>
              <a:defRPr sz="1400">
                <a:solidFill>
                  <a:schemeClr val="tx1"/>
                </a:solidFill>
                <a:latin typeface="+mn-ea"/>
                <a:ea typeface="+mn-ea"/>
                <a:cs typeface="+mn-cs"/>
              </a:defRPr>
            </a:lvl5pPr>
            <a:lvl6pPr marL="2994134"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8522"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82910"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7298"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a:lstStyle>
          <a:p>
            <a:pPr>
              <a:buFont typeface="Wingdings" pitchFamily="2" charset="2"/>
              <a:buChar char="n"/>
            </a:pPr>
            <a:r>
              <a:rPr lang="en-US" altLang="zh-CN" b="0" kern="0" dirty="0"/>
              <a:t>C++</a:t>
            </a:r>
            <a:r>
              <a:rPr lang="zh-CN" altLang="en-US" b="0" kern="0" dirty="0"/>
              <a:t>是</a:t>
            </a:r>
            <a:r>
              <a:rPr lang="en-US" altLang="zh-CN" b="0" kern="0" dirty="0"/>
              <a:t>C</a:t>
            </a:r>
            <a:r>
              <a:rPr lang="zh-CN" altLang="en-US" b="0" kern="0" dirty="0"/>
              <a:t>语言的继承</a:t>
            </a:r>
            <a:endParaRPr lang="en-US" altLang="zh-CN" b="0" kern="0" dirty="0"/>
          </a:p>
          <a:p>
            <a:pPr>
              <a:buFont typeface="Wingdings" pitchFamily="2" charset="2"/>
              <a:buChar char="n"/>
            </a:pPr>
            <a:r>
              <a:rPr lang="zh-CN" altLang="en-US" b="0" kern="0" dirty="0"/>
              <a:t>它既可支持</a:t>
            </a:r>
            <a:r>
              <a:rPr lang="en-US" altLang="zh-CN" b="0" kern="0" dirty="0"/>
              <a:t>C</a:t>
            </a:r>
            <a:r>
              <a:rPr lang="zh-CN" altLang="en-US" b="0" kern="0" dirty="0"/>
              <a:t>语言原有的面向过程程序设计，又支持以抽象数据类型为特点的基于对象的程序设计、以继承和多态为特点的面向对象程序设计</a:t>
            </a:r>
          </a:p>
        </p:txBody>
      </p:sp>
      <p:grpSp>
        <p:nvGrpSpPr>
          <p:cNvPr id="40" name="组合 39"/>
          <p:cNvGrpSpPr/>
          <p:nvPr/>
        </p:nvGrpSpPr>
        <p:grpSpPr>
          <a:xfrm>
            <a:off x="1489075" y="2925738"/>
            <a:ext cx="7813677" cy="2808312"/>
            <a:chOff x="985019" y="1917626"/>
            <a:chExt cx="7813677" cy="2808312"/>
          </a:xfrm>
        </p:grpSpPr>
        <p:sp>
          <p:nvSpPr>
            <p:cNvPr id="41" name="椭圆 40"/>
            <p:cNvSpPr/>
            <p:nvPr/>
          </p:nvSpPr>
          <p:spPr bwMode="auto">
            <a:xfrm>
              <a:off x="985019" y="1917626"/>
              <a:ext cx="7813677" cy="2808312"/>
            </a:xfrm>
            <a:prstGeom prst="ellipse">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
                  <a:srgbClr val="CC9900"/>
                </a:buClr>
                <a:buSzTx/>
                <a:tabLst/>
              </a:pPr>
              <a:endParaRPr kumimoji="0" lang="zh-CN" altLang="en-US" b="0" i="0" u="none" strike="noStrike" cap="none" normalizeH="0" baseline="0" dirty="0">
                <a:ln>
                  <a:noFill/>
                </a:ln>
                <a:solidFill>
                  <a:schemeClr val="tx1"/>
                </a:solidFill>
                <a:effectLst/>
                <a:latin typeface="+mn-ea"/>
                <a:ea typeface="+mn-ea"/>
              </a:endParaRPr>
            </a:p>
          </p:txBody>
        </p:sp>
        <p:sp>
          <p:nvSpPr>
            <p:cNvPr id="42" name="椭圆 41"/>
            <p:cNvSpPr/>
            <p:nvPr/>
          </p:nvSpPr>
          <p:spPr bwMode="auto">
            <a:xfrm>
              <a:off x="1420038" y="2676829"/>
              <a:ext cx="2880320" cy="1440160"/>
            </a:xfrm>
            <a:prstGeom prst="ellipse">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
                  <a:srgbClr val="CC9900"/>
                </a:buClr>
                <a:buSzTx/>
                <a:tabLst/>
              </a:pPr>
              <a:r>
                <a:rPr kumimoji="0" lang="en-US" altLang="zh-CN" b="1" i="0" u="none" strike="noStrike" cap="none" normalizeH="0" baseline="0" dirty="0">
                  <a:ln>
                    <a:noFill/>
                  </a:ln>
                  <a:solidFill>
                    <a:schemeClr val="tx1"/>
                  </a:solidFill>
                  <a:effectLst/>
                  <a:latin typeface="+mn-ea"/>
                  <a:ea typeface="+mn-ea"/>
                </a:rPr>
                <a:t>C</a:t>
              </a:r>
              <a:r>
                <a:rPr kumimoji="0" lang="zh-CN" altLang="en-US" b="1" i="0" u="none" strike="noStrike" cap="none" normalizeH="0" baseline="0" dirty="0">
                  <a:ln>
                    <a:noFill/>
                  </a:ln>
                  <a:solidFill>
                    <a:schemeClr val="tx1"/>
                  </a:solidFill>
                  <a:effectLst/>
                  <a:latin typeface="+mn-ea"/>
                  <a:ea typeface="+mn-ea"/>
                </a:rPr>
                <a:t>语言</a:t>
              </a:r>
              <a:endParaRPr kumimoji="0" lang="en-US" altLang="zh-CN" b="1" i="0" u="none" strike="noStrike" cap="none" normalizeH="0" baseline="0" dirty="0">
                <a:ln>
                  <a:noFill/>
                </a:ln>
                <a:solidFill>
                  <a:schemeClr val="tx1"/>
                </a:solidFill>
                <a:effectLst/>
                <a:latin typeface="+mn-ea"/>
                <a:ea typeface="+mn-ea"/>
              </a:endParaRPr>
            </a:p>
            <a:p>
              <a:pPr marL="0" marR="0" indent="0" algn="ctr" defTabSz="914400" rtl="0" eaLnBrk="1" fontAlgn="base" latinLnBrk="0" hangingPunct="1">
                <a:lnSpc>
                  <a:spcPct val="150000"/>
                </a:lnSpc>
                <a:spcBef>
                  <a:spcPct val="0"/>
                </a:spcBef>
                <a:spcAft>
                  <a:spcPct val="0"/>
                </a:spcAft>
                <a:buClr>
                  <a:srgbClr val="CC9900"/>
                </a:buClr>
                <a:buSzTx/>
                <a:tabLst/>
              </a:pPr>
              <a:r>
                <a:rPr lang="zh-CN" altLang="en-US" dirty="0">
                  <a:latin typeface="+mn-ea"/>
                  <a:ea typeface="+mn-ea"/>
                </a:rPr>
                <a:t>面向过程程序设计</a:t>
              </a:r>
              <a:endParaRPr kumimoji="0" lang="zh-CN" altLang="en-US" b="0" i="0" u="none" strike="noStrike" cap="none" normalizeH="0" baseline="0" dirty="0">
                <a:ln>
                  <a:noFill/>
                </a:ln>
                <a:solidFill>
                  <a:schemeClr val="tx1"/>
                </a:solidFill>
                <a:effectLst/>
                <a:latin typeface="+mn-ea"/>
                <a:ea typeface="+mn-ea"/>
              </a:endParaRPr>
            </a:p>
          </p:txBody>
        </p:sp>
        <p:sp>
          <p:nvSpPr>
            <p:cNvPr id="43" name="文本框 42"/>
            <p:cNvSpPr txBox="1"/>
            <p:nvPr/>
          </p:nvSpPr>
          <p:spPr>
            <a:xfrm>
              <a:off x="4153371" y="2090114"/>
              <a:ext cx="1154483" cy="369332"/>
            </a:xfrm>
            <a:prstGeom prst="rect">
              <a:avLst/>
            </a:prstGeom>
            <a:noFill/>
          </p:spPr>
          <p:txBody>
            <a:bodyPr wrap="none" rtlCol="0">
              <a:spAutoFit/>
            </a:bodyPr>
            <a:lstStyle/>
            <a:p>
              <a:r>
                <a:rPr lang="en-US" altLang="zh-CN" b="1" dirty="0">
                  <a:latin typeface="+mn-ea"/>
                  <a:ea typeface="+mn-ea"/>
                </a:rPr>
                <a:t>C++</a:t>
              </a:r>
              <a:r>
                <a:rPr lang="zh-CN" altLang="en-US" b="1" dirty="0">
                  <a:latin typeface="+mn-ea"/>
                  <a:ea typeface="+mn-ea"/>
                </a:rPr>
                <a:t>语言</a:t>
              </a:r>
            </a:p>
          </p:txBody>
        </p:sp>
        <p:sp>
          <p:nvSpPr>
            <p:cNvPr id="44" name="文本框 43"/>
            <p:cNvSpPr txBox="1"/>
            <p:nvPr/>
          </p:nvSpPr>
          <p:spPr>
            <a:xfrm>
              <a:off x="4513411" y="2676829"/>
              <a:ext cx="3744416" cy="1338828"/>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zh-CN" altLang="en-US" dirty="0">
                  <a:latin typeface="+mn-ea"/>
                  <a:ea typeface="+mn-ea"/>
                </a:rPr>
                <a:t>兼容</a:t>
              </a:r>
              <a:r>
                <a:rPr lang="en-US" altLang="zh-CN" dirty="0">
                  <a:latin typeface="+mn-ea"/>
                  <a:ea typeface="+mn-ea"/>
                </a:rPr>
                <a:t>C</a:t>
              </a:r>
              <a:r>
                <a:rPr lang="zh-CN" altLang="en-US" dirty="0">
                  <a:latin typeface="+mn-ea"/>
                  <a:ea typeface="+mn-ea"/>
                </a:rPr>
                <a:t>语言，大多数</a:t>
              </a:r>
              <a:r>
                <a:rPr lang="en-US" altLang="zh-CN" dirty="0">
                  <a:latin typeface="+mn-ea"/>
                  <a:ea typeface="+mn-ea"/>
                </a:rPr>
                <a:t>C</a:t>
              </a:r>
              <a:r>
                <a:rPr lang="zh-CN" altLang="en-US" dirty="0">
                  <a:latin typeface="+mn-ea"/>
                  <a:ea typeface="+mn-ea"/>
                </a:rPr>
                <a:t>语言代码无需修改即可移植到</a:t>
              </a:r>
              <a:r>
                <a:rPr lang="en-US" altLang="zh-CN" dirty="0">
                  <a:latin typeface="+mn-ea"/>
                  <a:ea typeface="+mn-ea"/>
                </a:rPr>
                <a:t>C++</a:t>
              </a:r>
              <a:r>
                <a:rPr lang="zh-CN" altLang="en-US" dirty="0">
                  <a:latin typeface="+mn-ea"/>
                  <a:ea typeface="+mn-ea"/>
                </a:rPr>
                <a:t>程序中</a:t>
              </a:r>
              <a:endParaRPr lang="en-US" altLang="zh-CN" dirty="0">
                <a:latin typeface="+mn-ea"/>
                <a:ea typeface="+mn-ea"/>
              </a:endParaRPr>
            </a:p>
            <a:p>
              <a:pPr marL="285750" indent="-285750">
                <a:lnSpc>
                  <a:spcPct val="150000"/>
                </a:lnSpc>
                <a:buFont typeface="Wingdings" panose="05000000000000000000" pitchFamily="2" charset="2"/>
                <a:buChar char="n"/>
              </a:pPr>
              <a:r>
                <a:rPr lang="zh-CN" altLang="en-US" dirty="0">
                  <a:latin typeface="+mn-ea"/>
                  <a:ea typeface="+mn-ea"/>
                </a:rPr>
                <a:t>面向对象程序设计</a:t>
              </a:r>
            </a:p>
          </p:txBody>
        </p:sp>
      </p:grpSp>
    </p:spTree>
    <p:extLst>
      <p:ext uri="{BB962C8B-B14F-4D97-AF65-F5344CB8AC3E}">
        <p14:creationId xmlns:p14="http://schemas.microsoft.com/office/powerpoint/2010/main" val="3095735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rgbClr val="FF0000"/>
                </a:solidFill>
                <a:latin typeface="微软雅黑" panose="020B0503020204020204" pitchFamily="34" charset="-122"/>
                <a:ea typeface="微软雅黑" panose="020B0503020204020204" pitchFamily="34" charset="-122"/>
              </a:rPr>
              <a:t>函数</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函数调用</a:t>
            </a:r>
          </a:p>
        </p:txBody>
      </p:sp>
      <p:sp>
        <p:nvSpPr>
          <p:cNvPr id="3" name="内容占位符 2"/>
          <p:cNvSpPr>
            <a:spLocks noGrp="1"/>
          </p:cNvSpPr>
          <p:nvPr>
            <p:ph idx="1"/>
          </p:nvPr>
        </p:nvSpPr>
        <p:spPr>
          <a:xfrm>
            <a:off x="590400" y="908261"/>
            <a:ext cx="11088000" cy="649325"/>
          </a:xfrm>
        </p:spPr>
        <p:txBody>
          <a:bodyPr anchor="ctr"/>
          <a:lstStyle/>
          <a:p>
            <a:pPr>
              <a:buFont typeface="Wingdings" panose="05000000000000000000" pitchFamily="2" charset="2"/>
              <a:buChar char="n"/>
            </a:pPr>
            <a:r>
              <a:rPr lang="zh-CN" altLang="en-US" dirty="0"/>
              <a:t>函数调用</a:t>
            </a:r>
          </a:p>
        </p:txBody>
      </p:sp>
      <p:sp>
        <p:nvSpPr>
          <p:cNvPr id="5" name="文本框 4"/>
          <p:cNvSpPr txBox="1"/>
          <p:nvPr/>
        </p:nvSpPr>
        <p:spPr>
          <a:xfrm>
            <a:off x="1055985" y="1546201"/>
            <a:ext cx="10514210" cy="923330"/>
          </a:xfrm>
          <a:prstGeom prst="rect">
            <a:avLst/>
          </a:prstGeom>
          <a:noFill/>
        </p:spPr>
        <p:txBody>
          <a:bodyPr wrap="square" rtlCol="0">
            <a:spAutoFit/>
          </a:bodyPr>
          <a:lstStyle/>
          <a:p>
            <a:pPr>
              <a:lnSpc>
                <a:spcPct val="150000"/>
              </a:lnSpc>
            </a:pPr>
            <a:r>
              <a:rPr lang="zh-CN" altLang="en-US" dirty="0">
                <a:latin typeface="+mn-ea"/>
                <a:ea typeface="+mn-ea"/>
              </a:rPr>
              <a:t>一对圆括号调用操作符实现函数的调用，调用操作符包含函数名和一组（当函数形参为空时为空）逗号分隔的实参（</a:t>
            </a:r>
            <a:r>
              <a:rPr lang="en-US" altLang="zh-CN" dirty="0">
                <a:latin typeface="+mn-ea"/>
                <a:ea typeface="+mn-ea"/>
              </a:rPr>
              <a:t>argument</a:t>
            </a:r>
            <a:r>
              <a:rPr lang="zh-CN" altLang="en-US" dirty="0">
                <a:latin typeface="+mn-ea"/>
                <a:ea typeface="+mn-ea"/>
              </a:rPr>
              <a:t>）；函数调用的结果即函数的返回值</a:t>
            </a:r>
          </a:p>
        </p:txBody>
      </p:sp>
      <p:grpSp>
        <p:nvGrpSpPr>
          <p:cNvPr id="11" name="组合 10"/>
          <p:cNvGrpSpPr/>
          <p:nvPr/>
        </p:nvGrpSpPr>
        <p:grpSpPr>
          <a:xfrm>
            <a:off x="1201043" y="2725105"/>
            <a:ext cx="2484568" cy="2562233"/>
            <a:chOff x="191790" y="2725105"/>
            <a:chExt cx="2484568" cy="2562233"/>
          </a:xfrm>
        </p:grpSpPr>
        <p:sp>
          <p:nvSpPr>
            <p:cNvPr id="12" name="矩形 11"/>
            <p:cNvSpPr/>
            <p:nvPr/>
          </p:nvSpPr>
          <p:spPr>
            <a:xfrm>
              <a:off x="191790" y="2725105"/>
              <a:ext cx="2484479" cy="1077218"/>
            </a:xfrm>
            <a:prstGeom prst="rect">
              <a:avLst/>
            </a:prstGeom>
            <a:solidFill>
              <a:schemeClr val="bg1">
                <a:lumMod val="95000"/>
              </a:schemeClr>
            </a:solidFill>
          </p:spPr>
          <p:txBody>
            <a:bodyPr wrap="square" anchor="ctr">
              <a:spAutoFit/>
            </a:bodyPr>
            <a:lstStyle/>
            <a:p>
              <a:r>
                <a:rPr lang="en-US" altLang="zh-CN" sz="1600" dirty="0"/>
                <a:t>void output()</a:t>
              </a:r>
            </a:p>
            <a:p>
              <a:r>
                <a:rPr lang="en-US" altLang="zh-CN" sz="1600" dirty="0"/>
                <a:t>{</a:t>
              </a:r>
            </a:p>
            <a:p>
              <a:r>
                <a:rPr lang="en-US" altLang="zh-CN" sz="1600" dirty="0"/>
                <a:t>    std::cout &lt;&lt; "call output";</a:t>
              </a:r>
            </a:p>
            <a:p>
              <a:r>
                <a:rPr lang="en-US" altLang="zh-CN" sz="1600" dirty="0"/>
                <a:t>}</a:t>
              </a:r>
            </a:p>
          </p:txBody>
        </p:sp>
        <p:grpSp>
          <p:nvGrpSpPr>
            <p:cNvPr id="7" name="组合 6"/>
            <p:cNvGrpSpPr/>
            <p:nvPr/>
          </p:nvGrpSpPr>
          <p:grpSpPr>
            <a:xfrm>
              <a:off x="191791" y="3933850"/>
              <a:ext cx="2484567" cy="1353488"/>
              <a:chOff x="1201043" y="4420051"/>
              <a:chExt cx="2808411" cy="1353488"/>
            </a:xfrm>
          </p:grpSpPr>
          <p:sp>
            <p:nvSpPr>
              <p:cNvPr id="8" name="矩形 7"/>
              <p:cNvSpPr/>
              <p:nvPr/>
            </p:nvSpPr>
            <p:spPr>
              <a:xfrm>
                <a:off x="1201142" y="4796785"/>
                <a:ext cx="2808312" cy="338554"/>
              </a:xfrm>
              <a:prstGeom prst="rect">
                <a:avLst/>
              </a:prstGeom>
              <a:solidFill>
                <a:schemeClr val="bg1">
                  <a:lumMod val="95000"/>
                </a:schemeClr>
              </a:solidFill>
            </p:spPr>
            <p:txBody>
              <a:bodyPr wrap="square" anchor="ctr">
                <a:spAutoFit/>
              </a:bodyPr>
              <a:lstStyle/>
              <a:p>
                <a:r>
                  <a:rPr lang="en-US" altLang="zh-CN" sz="1600" dirty="0"/>
                  <a:t>output()</a:t>
                </a:r>
              </a:p>
            </p:txBody>
          </p:sp>
          <p:sp>
            <p:nvSpPr>
              <p:cNvPr id="9" name="圆角矩形 8"/>
              <p:cNvSpPr/>
              <p:nvPr/>
            </p:nvSpPr>
            <p:spPr bwMode="auto">
              <a:xfrm>
                <a:off x="1201043" y="4420051"/>
                <a:ext cx="2808312"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sz="1600" b="1" dirty="0">
                    <a:solidFill>
                      <a:schemeClr val="bg1"/>
                    </a:solidFill>
                    <a:latin typeface="+mn-ea"/>
                    <a:ea typeface="+mn-ea"/>
                    <a:cs typeface="Calibri" panose="020F0502020204030204" pitchFamily="34" charset="0"/>
                  </a:rPr>
                  <a:t>调用函数</a:t>
                </a:r>
                <a:endParaRPr kumimoji="1" lang="zh-CN" altLang="en-US" sz="1600" b="1" u="none" strike="noStrike" cap="none" normalizeH="0" baseline="0" dirty="0">
                  <a:ln>
                    <a:noFill/>
                  </a:ln>
                  <a:solidFill>
                    <a:schemeClr val="bg1"/>
                  </a:solidFill>
                  <a:effectLst/>
                  <a:ea typeface="+mn-ea"/>
                  <a:cs typeface="Calibri" panose="020F0502020204030204" pitchFamily="34" charset="0"/>
                </a:endParaRPr>
              </a:p>
            </p:txBody>
          </p:sp>
          <p:sp>
            <p:nvSpPr>
              <p:cNvPr id="6" name="文本框 5"/>
              <p:cNvSpPr txBox="1"/>
              <p:nvPr/>
            </p:nvSpPr>
            <p:spPr>
              <a:xfrm>
                <a:off x="1201043" y="5188764"/>
                <a:ext cx="2808312" cy="584775"/>
              </a:xfrm>
              <a:prstGeom prst="rect">
                <a:avLst/>
              </a:prstGeom>
              <a:solidFill>
                <a:schemeClr val="bg1">
                  <a:lumMod val="95000"/>
                </a:schemeClr>
              </a:solidFill>
            </p:spPr>
            <p:txBody>
              <a:bodyPr wrap="square" anchor="ctr">
                <a:spAutoFit/>
              </a:bodyPr>
              <a:lstStyle>
                <a:defPPr>
                  <a:defRPr lang="zh-CN"/>
                </a:defPPr>
                <a:lvl1pPr>
                  <a:defRPr i="1"/>
                </a:lvl1pPr>
              </a:lstStyle>
              <a:p>
                <a:r>
                  <a:rPr lang="zh-CN" altLang="en-US" sz="1600" i="0" dirty="0">
                    <a:latin typeface="+mn-ea"/>
                    <a:ea typeface="+mn-ea"/>
                  </a:rPr>
                  <a:t>实参为空</a:t>
                </a:r>
                <a:endParaRPr lang="en-US" altLang="zh-CN" sz="1600" i="0" dirty="0">
                  <a:latin typeface="+mn-ea"/>
                  <a:ea typeface="+mn-ea"/>
                </a:endParaRPr>
              </a:p>
              <a:p>
                <a:r>
                  <a:rPr lang="zh-CN" altLang="en-US" sz="1600" i="0" dirty="0">
                    <a:latin typeface="+mn-ea"/>
                    <a:ea typeface="+mn-ea"/>
                  </a:rPr>
                  <a:t>无函数返回值</a:t>
                </a:r>
              </a:p>
            </p:txBody>
          </p:sp>
        </p:grpSp>
      </p:grpSp>
      <p:grpSp>
        <p:nvGrpSpPr>
          <p:cNvPr id="29" name="组合 28"/>
          <p:cNvGrpSpPr/>
          <p:nvPr/>
        </p:nvGrpSpPr>
        <p:grpSpPr>
          <a:xfrm>
            <a:off x="3757520" y="2725105"/>
            <a:ext cx="2484568" cy="2562233"/>
            <a:chOff x="3217168" y="2725105"/>
            <a:chExt cx="2484568" cy="2562233"/>
          </a:xfrm>
        </p:grpSpPr>
        <p:sp>
          <p:nvSpPr>
            <p:cNvPr id="13" name="矩形 12"/>
            <p:cNvSpPr/>
            <p:nvPr/>
          </p:nvSpPr>
          <p:spPr>
            <a:xfrm>
              <a:off x="3217168" y="2725105"/>
              <a:ext cx="2484479" cy="1077218"/>
            </a:xfrm>
            <a:prstGeom prst="rect">
              <a:avLst/>
            </a:prstGeom>
            <a:solidFill>
              <a:schemeClr val="bg1">
                <a:lumMod val="95000"/>
              </a:schemeClr>
            </a:solidFill>
          </p:spPr>
          <p:txBody>
            <a:bodyPr wrap="square" anchor="ctr">
              <a:spAutoFit/>
            </a:bodyPr>
            <a:lstStyle/>
            <a:p>
              <a:r>
                <a:rPr lang="en-US" altLang="zh-CN" sz="1600" dirty="0"/>
                <a:t>void output(int value)</a:t>
              </a:r>
            </a:p>
            <a:p>
              <a:r>
                <a:rPr lang="en-US" altLang="zh-CN" sz="1600" dirty="0"/>
                <a:t>{</a:t>
              </a:r>
            </a:p>
            <a:p>
              <a:r>
                <a:rPr lang="en-US" altLang="zh-CN" sz="1600" dirty="0"/>
                <a:t>    std::cout &lt;&lt; "value";</a:t>
              </a:r>
            </a:p>
            <a:p>
              <a:r>
                <a:rPr lang="en-US" altLang="zh-CN" sz="1600" dirty="0"/>
                <a:t>}</a:t>
              </a:r>
            </a:p>
          </p:txBody>
        </p:sp>
        <p:grpSp>
          <p:nvGrpSpPr>
            <p:cNvPr id="14" name="组合 13"/>
            <p:cNvGrpSpPr/>
            <p:nvPr/>
          </p:nvGrpSpPr>
          <p:grpSpPr>
            <a:xfrm>
              <a:off x="3217169" y="3933850"/>
              <a:ext cx="2484567" cy="1353488"/>
              <a:chOff x="1201043" y="4420051"/>
              <a:chExt cx="2808411" cy="1353488"/>
            </a:xfrm>
          </p:grpSpPr>
          <p:sp>
            <p:nvSpPr>
              <p:cNvPr id="15" name="矩形 14"/>
              <p:cNvSpPr/>
              <p:nvPr/>
            </p:nvSpPr>
            <p:spPr>
              <a:xfrm>
                <a:off x="1201142" y="4796785"/>
                <a:ext cx="2808312" cy="338554"/>
              </a:xfrm>
              <a:prstGeom prst="rect">
                <a:avLst/>
              </a:prstGeom>
              <a:solidFill>
                <a:schemeClr val="bg1">
                  <a:lumMod val="95000"/>
                </a:schemeClr>
              </a:solidFill>
            </p:spPr>
            <p:txBody>
              <a:bodyPr wrap="square" anchor="ctr">
                <a:spAutoFit/>
              </a:bodyPr>
              <a:lstStyle/>
              <a:p>
                <a:r>
                  <a:rPr lang="en-US" altLang="zh-CN" sz="1600" dirty="0"/>
                  <a:t>output(1)</a:t>
                </a:r>
              </a:p>
            </p:txBody>
          </p:sp>
          <p:sp>
            <p:nvSpPr>
              <p:cNvPr id="16" name="圆角矩形 15"/>
              <p:cNvSpPr/>
              <p:nvPr/>
            </p:nvSpPr>
            <p:spPr bwMode="auto">
              <a:xfrm>
                <a:off x="1201043" y="4420051"/>
                <a:ext cx="2808312"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sz="1600" b="1" dirty="0">
                    <a:solidFill>
                      <a:schemeClr val="bg1"/>
                    </a:solidFill>
                    <a:latin typeface="+mn-ea"/>
                    <a:ea typeface="+mn-ea"/>
                    <a:cs typeface="Calibri" panose="020F0502020204030204" pitchFamily="34" charset="0"/>
                  </a:rPr>
                  <a:t>调用函数</a:t>
                </a:r>
                <a:endParaRPr kumimoji="1" lang="zh-CN" altLang="en-US" sz="1600" b="1" u="none" strike="noStrike" cap="none" normalizeH="0" baseline="0" dirty="0">
                  <a:ln>
                    <a:noFill/>
                  </a:ln>
                  <a:solidFill>
                    <a:schemeClr val="bg1"/>
                  </a:solidFill>
                  <a:effectLst/>
                  <a:ea typeface="+mn-ea"/>
                  <a:cs typeface="Calibri" panose="020F0502020204030204" pitchFamily="34" charset="0"/>
                </a:endParaRPr>
              </a:p>
            </p:txBody>
          </p:sp>
          <p:sp>
            <p:nvSpPr>
              <p:cNvPr id="18" name="文本框 17"/>
              <p:cNvSpPr txBox="1"/>
              <p:nvPr/>
            </p:nvSpPr>
            <p:spPr>
              <a:xfrm>
                <a:off x="1201043" y="5188764"/>
                <a:ext cx="2808312" cy="584775"/>
              </a:xfrm>
              <a:prstGeom prst="rect">
                <a:avLst/>
              </a:prstGeom>
              <a:solidFill>
                <a:schemeClr val="bg1">
                  <a:lumMod val="95000"/>
                </a:schemeClr>
              </a:solidFill>
            </p:spPr>
            <p:txBody>
              <a:bodyPr wrap="square" anchor="ctr">
                <a:spAutoFit/>
              </a:bodyPr>
              <a:lstStyle>
                <a:defPPr>
                  <a:defRPr lang="zh-CN"/>
                </a:defPPr>
                <a:lvl1pPr>
                  <a:defRPr i="1"/>
                </a:lvl1pPr>
              </a:lstStyle>
              <a:p>
                <a:r>
                  <a:rPr lang="zh-CN" altLang="en-US" sz="1600" i="0" dirty="0">
                    <a:latin typeface="+mn-ea"/>
                    <a:ea typeface="+mn-ea"/>
                  </a:rPr>
                  <a:t>实参为</a:t>
                </a:r>
                <a:r>
                  <a:rPr lang="en-US" altLang="zh-CN" sz="1600" i="0" dirty="0">
                    <a:latin typeface="+mn-ea"/>
                    <a:ea typeface="+mn-ea"/>
                  </a:rPr>
                  <a:t>1</a:t>
                </a:r>
              </a:p>
              <a:p>
                <a:r>
                  <a:rPr lang="zh-CN" altLang="en-US" sz="1600" i="0" dirty="0">
                    <a:latin typeface="+mn-ea"/>
                    <a:ea typeface="+mn-ea"/>
                  </a:rPr>
                  <a:t>无函数返回值</a:t>
                </a:r>
              </a:p>
            </p:txBody>
          </p:sp>
        </p:grpSp>
      </p:grpSp>
      <p:grpSp>
        <p:nvGrpSpPr>
          <p:cNvPr id="30" name="组合 29"/>
          <p:cNvGrpSpPr/>
          <p:nvPr/>
        </p:nvGrpSpPr>
        <p:grpSpPr>
          <a:xfrm>
            <a:off x="6313611" y="2725105"/>
            <a:ext cx="2484568" cy="2562233"/>
            <a:chOff x="6241405" y="2725105"/>
            <a:chExt cx="2484568" cy="2562233"/>
          </a:xfrm>
        </p:grpSpPr>
        <p:sp>
          <p:nvSpPr>
            <p:cNvPr id="19" name="矩形 18"/>
            <p:cNvSpPr/>
            <p:nvPr/>
          </p:nvSpPr>
          <p:spPr>
            <a:xfrm>
              <a:off x="6241405" y="2725105"/>
              <a:ext cx="2484479" cy="1077218"/>
            </a:xfrm>
            <a:prstGeom prst="rect">
              <a:avLst/>
            </a:prstGeom>
            <a:solidFill>
              <a:schemeClr val="bg1">
                <a:lumMod val="95000"/>
              </a:schemeClr>
            </a:solidFill>
          </p:spPr>
          <p:txBody>
            <a:bodyPr wrap="square" anchor="ctr">
              <a:spAutoFit/>
            </a:bodyPr>
            <a:lstStyle/>
            <a:p>
              <a:r>
                <a:rPr lang="en-US" altLang="zh-CN" sz="1600" dirty="0"/>
                <a:t>int power(int value)</a:t>
              </a:r>
            </a:p>
            <a:p>
              <a:r>
                <a:rPr lang="en-US" altLang="zh-CN" sz="1600" dirty="0"/>
                <a:t>{</a:t>
              </a:r>
            </a:p>
            <a:p>
              <a:r>
                <a:rPr lang="en-US" altLang="zh-CN" sz="1600" dirty="0"/>
                <a:t>    return (value * value);</a:t>
              </a:r>
            </a:p>
            <a:p>
              <a:r>
                <a:rPr lang="en-US" altLang="zh-CN" sz="1600" dirty="0"/>
                <a:t>}</a:t>
              </a:r>
            </a:p>
          </p:txBody>
        </p:sp>
        <p:grpSp>
          <p:nvGrpSpPr>
            <p:cNvPr id="20" name="组合 19"/>
            <p:cNvGrpSpPr/>
            <p:nvPr/>
          </p:nvGrpSpPr>
          <p:grpSpPr>
            <a:xfrm>
              <a:off x="6241406" y="3933850"/>
              <a:ext cx="2484567" cy="1353488"/>
              <a:chOff x="1201043" y="4420051"/>
              <a:chExt cx="2808411" cy="1353488"/>
            </a:xfrm>
          </p:grpSpPr>
          <p:sp>
            <p:nvSpPr>
              <p:cNvPr id="21" name="矩形 20"/>
              <p:cNvSpPr/>
              <p:nvPr/>
            </p:nvSpPr>
            <p:spPr>
              <a:xfrm>
                <a:off x="1201142" y="4796785"/>
                <a:ext cx="2808312" cy="338554"/>
              </a:xfrm>
              <a:prstGeom prst="rect">
                <a:avLst/>
              </a:prstGeom>
              <a:solidFill>
                <a:schemeClr val="bg1">
                  <a:lumMod val="95000"/>
                </a:schemeClr>
              </a:solidFill>
            </p:spPr>
            <p:txBody>
              <a:bodyPr wrap="square" anchor="ctr">
                <a:spAutoFit/>
              </a:bodyPr>
              <a:lstStyle/>
              <a:p>
                <a:r>
                  <a:rPr lang="en-US" altLang="zh-CN" sz="1600" dirty="0"/>
                  <a:t>int result = output(3)</a:t>
                </a:r>
              </a:p>
            </p:txBody>
          </p:sp>
          <p:sp>
            <p:nvSpPr>
              <p:cNvPr id="22" name="圆角矩形 21"/>
              <p:cNvSpPr/>
              <p:nvPr/>
            </p:nvSpPr>
            <p:spPr bwMode="auto">
              <a:xfrm>
                <a:off x="1201043" y="4420051"/>
                <a:ext cx="2808312"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sz="1600" b="1" dirty="0">
                    <a:solidFill>
                      <a:schemeClr val="bg1"/>
                    </a:solidFill>
                    <a:latin typeface="+mn-ea"/>
                    <a:ea typeface="+mn-ea"/>
                    <a:cs typeface="Calibri" panose="020F0502020204030204" pitchFamily="34" charset="0"/>
                  </a:rPr>
                  <a:t>调用函数</a:t>
                </a:r>
                <a:endParaRPr kumimoji="1" lang="zh-CN" altLang="en-US" sz="1600" b="1" u="none" strike="noStrike" cap="none" normalizeH="0" baseline="0" dirty="0">
                  <a:ln>
                    <a:noFill/>
                  </a:ln>
                  <a:solidFill>
                    <a:schemeClr val="bg1"/>
                  </a:solidFill>
                  <a:effectLst/>
                  <a:ea typeface="+mn-ea"/>
                  <a:cs typeface="Calibri" panose="020F0502020204030204" pitchFamily="34" charset="0"/>
                </a:endParaRPr>
              </a:p>
            </p:txBody>
          </p:sp>
          <p:sp>
            <p:nvSpPr>
              <p:cNvPr id="23" name="文本框 22"/>
              <p:cNvSpPr txBox="1"/>
              <p:nvPr/>
            </p:nvSpPr>
            <p:spPr>
              <a:xfrm>
                <a:off x="1201043" y="5188764"/>
                <a:ext cx="2808312" cy="584775"/>
              </a:xfrm>
              <a:prstGeom prst="rect">
                <a:avLst/>
              </a:prstGeom>
              <a:solidFill>
                <a:schemeClr val="bg1">
                  <a:lumMod val="95000"/>
                </a:schemeClr>
              </a:solidFill>
            </p:spPr>
            <p:txBody>
              <a:bodyPr wrap="square" anchor="ctr">
                <a:spAutoFit/>
              </a:bodyPr>
              <a:lstStyle>
                <a:defPPr>
                  <a:defRPr lang="zh-CN"/>
                </a:defPPr>
                <a:lvl1pPr>
                  <a:defRPr i="1"/>
                </a:lvl1pPr>
              </a:lstStyle>
              <a:p>
                <a:r>
                  <a:rPr lang="zh-CN" altLang="en-US" sz="1600" i="0" dirty="0">
                    <a:latin typeface="+mn-ea"/>
                    <a:ea typeface="+mn-ea"/>
                  </a:rPr>
                  <a:t>实参为</a:t>
                </a:r>
                <a:r>
                  <a:rPr lang="en-US" altLang="zh-CN" sz="1600" i="0" dirty="0">
                    <a:latin typeface="+mn-ea"/>
                    <a:ea typeface="+mn-ea"/>
                  </a:rPr>
                  <a:t>3</a:t>
                </a:r>
              </a:p>
              <a:p>
                <a:r>
                  <a:rPr lang="zh-CN" altLang="en-US" sz="1600" i="0" dirty="0">
                    <a:latin typeface="+mn-ea"/>
                    <a:ea typeface="+mn-ea"/>
                  </a:rPr>
                  <a:t>返回值为输入实参的平方</a:t>
                </a:r>
              </a:p>
            </p:txBody>
          </p:sp>
        </p:grpSp>
      </p:grpSp>
      <p:grpSp>
        <p:nvGrpSpPr>
          <p:cNvPr id="31" name="组合 30"/>
          <p:cNvGrpSpPr/>
          <p:nvPr/>
        </p:nvGrpSpPr>
        <p:grpSpPr>
          <a:xfrm>
            <a:off x="8870187" y="2709714"/>
            <a:ext cx="2484568" cy="2562233"/>
            <a:chOff x="9193832" y="2770907"/>
            <a:chExt cx="2484568" cy="2562233"/>
          </a:xfrm>
        </p:grpSpPr>
        <p:sp>
          <p:nvSpPr>
            <p:cNvPr id="24" name="矩形 23"/>
            <p:cNvSpPr/>
            <p:nvPr/>
          </p:nvSpPr>
          <p:spPr>
            <a:xfrm>
              <a:off x="9193832" y="2770907"/>
              <a:ext cx="2484479" cy="1077218"/>
            </a:xfrm>
            <a:prstGeom prst="rect">
              <a:avLst/>
            </a:prstGeom>
            <a:solidFill>
              <a:schemeClr val="bg1">
                <a:lumMod val="95000"/>
              </a:schemeClr>
            </a:solidFill>
          </p:spPr>
          <p:txBody>
            <a:bodyPr wrap="square" anchor="ctr">
              <a:spAutoFit/>
            </a:bodyPr>
            <a:lstStyle/>
            <a:p>
              <a:r>
                <a:rPr lang="en-US" altLang="zh-CN" sz="1600" dirty="0"/>
                <a:t>int add(int v1, int v2)</a:t>
              </a:r>
            </a:p>
            <a:p>
              <a:r>
                <a:rPr lang="en-US" altLang="zh-CN" sz="1600" dirty="0"/>
                <a:t>{</a:t>
              </a:r>
            </a:p>
            <a:p>
              <a:r>
                <a:rPr lang="en-US" altLang="zh-CN" sz="1600" dirty="0"/>
                <a:t>    return (v1 + v2);</a:t>
              </a:r>
            </a:p>
            <a:p>
              <a:r>
                <a:rPr lang="en-US" altLang="zh-CN" sz="1600" dirty="0"/>
                <a:t>}</a:t>
              </a:r>
            </a:p>
          </p:txBody>
        </p:sp>
        <p:grpSp>
          <p:nvGrpSpPr>
            <p:cNvPr id="25" name="组合 24"/>
            <p:cNvGrpSpPr/>
            <p:nvPr/>
          </p:nvGrpSpPr>
          <p:grpSpPr>
            <a:xfrm>
              <a:off x="9193833" y="3979652"/>
              <a:ext cx="2484567" cy="1353488"/>
              <a:chOff x="1201043" y="4420051"/>
              <a:chExt cx="2808411" cy="1353488"/>
            </a:xfrm>
          </p:grpSpPr>
          <p:sp>
            <p:nvSpPr>
              <p:cNvPr id="26" name="矩形 25"/>
              <p:cNvSpPr/>
              <p:nvPr/>
            </p:nvSpPr>
            <p:spPr>
              <a:xfrm>
                <a:off x="1201142" y="4796785"/>
                <a:ext cx="2808312" cy="338554"/>
              </a:xfrm>
              <a:prstGeom prst="rect">
                <a:avLst/>
              </a:prstGeom>
              <a:solidFill>
                <a:schemeClr val="bg1">
                  <a:lumMod val="95000"/>
                </a:schemeClr>
              </a:solidFill>
            </p:spPr>
            <p:txBody>
              <a:bodyPr wrap="square" anchor="ctr">
                <a:spAutoFit/>
              </a:bodyPr>
              <a:lstStyle/>
              <a:p>
                <a:r>
                  <a:rPr lang="en-US" altLang="zh-CN" sz="1600" dirty="0"/>
                  <a:t>int result = output(1,2)</a:t>
                </a:r>
              </a:p>
            </p:txBody>
          </p:sp>
          <p:sp>
            <p:nvSpPr>
              <p:cNvPr id="27" name="圆角矩形 26"/>
              <p:cNvSpPr/>
              <p:nvPr/>
            </p:nvSpPr>
            <p:spPr bwMode="auto">
              <a:xfrm>
                <a:off x="1201043" y="4420051"/>
                <a:ext cx="2808312"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sz="1600" b="1" dirty="0">
                    <a:solidFill>
                      <a:schemeClr val="bg1"/>
                    </a:solidFill>
                    <a:latin typeface="+mn-ea"/>
                    <a:ea typeface="+mn-ea"/>
                    <a:cs typeface="Calibri" panose="020F0502020204030204" pitchFamily="34" charset="0"/>
                  </a:rPr>
                  <a:t>调用函数</a:t>
                </a:r>
                <a:endParaRPr kumimoji="1" lang="zh-CN" altLang="en-US" sz="1600" b="1" u="none" strike="noStrike" cap="none" normalizeH="0" baseline="0" dirty="0">
                  <a:ln>
                    <a:noFill/>
                  </a:ln>
                  <a:solidFill>
                    <a:schemeClr val="bg1"/>
                  </a:solidFill>
                  <a:effectLst/>
                  <a:ea typeface="+mn-ea"/>
                  <a:cs typeface="Calibri" panose="020F0502020204030204" pitchFamily="34" charset="0"/>
                </a:endParaRPr>
              </a:p>
            </p:txBody>
          </p:sp>
          <p:sp>
            <p:nvSpPr>
              <p:cNvPr id="28" name="文本框 27"/>
              <p:cNvSpPr txBox="1"/>
              <p:nvPr/>
            </p:nvSpPr>
            <p:spPr>
              <a:xfrm>
                <a:off x="1201043" y="5188764"/>
                <a:ext cx="2808312" cy="584775"/>
              </a:xfrm>
              <a:prstGeom prst="rect">
                <a:avLst/>
              </a:prstGeom>
              <a:solidFill>
                <a:schemeClr val="bg1">
                  <a:lumMod val="95000"/>
                </a:schemeClr>
              </a:solidFill>
            </p:spPr>
            <p:txBody>
              <a:bodyPr wrap="square" anchor="ctr">
                <a:spAutoFit/>
              </a:bodyPr>
              <a:lstStyle>
                <a:defPPr>
                  <a:defRPr lang="zh-CN"/>
                </a:defPPr>
                <a:lvl1pPr>
                  <a:defRPr i="1"/>
                </a:lvl1pPr>
              </a:lstStyle>
              <a:p>
                <a:r>
                  <a:rPr lang="zh-CN" altLang="en-US" sz="1600" i="0" dirty="0">
                    <a:latin typeface="+mn-ea"/>
                    <a:ea typeface="+mn-ea"/>
                  </a:rPr>
                  <a:t>实参为</a:t>
                </a:r>
                <a:r>
                  <a:rPr lang="en-US" altLang="zh-CN" sz="1600" i="0" dirty="0">
                    <a:latin typeface="+mn-ea"/>
                    <a:ea typeface="+mn-ea"/>
                  </a:rPr>
                  <a:t>1,2</a:t>
                </a:r>
              </a:p>
              <a:p>
                <a:r>
                  <a:rPr lang="zh-CN" altLang="en-US" sz="1600" i="0" dirty="0">
                    <a:latin typeface="+mn-ea"/>
                    <a:ea typeface="+mn-ea"/>
                  </a:rPr>
                  <a:t>返回值为输入实参之和</a:t>
                </a:r>
              </a:p>
            </p:txBody>
          </p:sp>
        </p:grpSp>
      </p:grpSp>
    </p:spTree>
    <p:extLst>
      <p:ext uri="{BB962C8B-B14F-4D97-AF65-F5344CB8AC3E}">
        <p14:creationId xmlns:p14="http://schemas.microsoft.com/office/powerpoint/2010/main" val="438611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rgbClr val="FF0000"/>
                </a:solidFill>
                <a:latin typeface="微软雅黑" panose="020B0503020204020204" pitchFamily="34" charset="-122"/>
                <a:ea typeface="微软雅黑" panose="020B0503020204020204" pitchFamily="34" charset="-122"/>
              </a:rPr>
              <a:t>函数</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函数调用</a:t>
            </a:r>
          </a:p>
        </p:txBody>
      </p:sp>
      <p:sp>
        <p:nvSpPr>
          <p:cNvPr id="3" name="内容占位符 2"/>
          <p:cNvSpPr>
            <a:spLocks noGrp="1"/>
          </p:cNvSpPr>
          <p:nvPr>
            <p:ph idx="1"/>
          </p:nvPr>
        </p:nvSpPr>
        <p:spPr>
          <a:xfrm>
            <a:off x="590400" y="908261"/>
            <a:ext cx="11088000" cy="649325"/>
          </a:xfrm>
        </p:spPr>
        <p:txBody>
          <a:bodyPr anchor="ctr"/>
          <a:lstStyle/>
          <a:p>
            <a:pPr>
              <a:buFont typeface="Wingdings" panose="05000000000000000000" pitchFamily="2" charset="2"/>
              <a:buChar char="n"/>
            </a:pPr>
            <a:r>
              <a:rPr lang="zh-CN" altLang="en-US" dirty="0"/>
              <a:t>函数调用参数传递</a:t>
            </a:r>
          </a:p>
        </p:txBody>
      </p:sp>
      <p:sp>
        <p:nvSpPr>
          <p:cNvPr id="5" name="文本框 4"/>
          <p:cNvSpPr txBox="1"/>
          <p:nvPr/>
        </p:nvSpPr>
        <p:spPr>
          <a:xfrm>
            <a:off x="1055985" y="1546201"/>
            <a:ext cx="10514210" cy="923330"/>
          </a:xfrm>
          <a:prstGeom prst="rect">
            <a:avLst/>
          </a:prstGeom>
          <a:noFill/>
        </p:spPr>
        <p:txBody>
          <a:bodyPr wrap="square" rtlCol="0">
            <a:spAutoFit/>
          </a:bodyPr>
          <a:lstStyle/>
          <a:p>
            <a:pPr>
              <a:lnSpc>
                <a:spcPct val="150000"/>
              </a:lnSpc>
            </a:pPr>
            <a:r>
              <a:rPr lang="zh-CN" altLang="en-US" b="1" dirty="0">
                <a:latin typeface="+mn-ea"/>
                <a:ea typeface="+mn-ea"/>
              </a:rPr>
              <a:t>引用</a:t>
            </a:r>
            <a:r>
              <a:rPr lang="zh-CN" altLang="en-US" dirty="0">
                <a:latin typeface="+mn-ea"/>
                <a:ea typeface="+mn-ea"/>
              </a:rPr>
              <a:t>：变量的另外一个名字，它是其绑定对象的一个别名，通过在变量名前添加</a:t>
            </a:r>
            <a:r>
              <a:rPr lang="en-US" altLang="zh-CN" dirty="0">
                <a:latin typeface="+mn-ea"/>
                <a:ea typeface="+mn-ea"/>
              </a:rPr>
              <a:t>”&amp;”</a:t>
            </a:r>
            <a:r>
              <a:rPr lang="zh-CN" altLang="en-US" dirty="0">
                <a:latin typeface="+mn-ea"/>
                <a:ea typeface="+mn-ea"/>
              </a:rPr>
              <a:t>符号进行定义，作用在引用上的操作实际上都是作用在该引用绑定的对象之上；常用作函数的形参</a:t>
            </a:r>
          </a:p>
        </p:txBody>
      </p:sp>
      <p:sp>
        <p:nvSpPr>
          <p:cNvPr id="8" name="矩形 7"/>
          <p:cNvSpPr/>
          <p:nvPr/>
        </p:nvSpPr>
        <p:spPr>
          <a:xfrm>
            <a:off x="1201131" y="2806577"/>
            <a:ext cx="4464407" cy="2639441"/>
          </a:xfrm>
          <a:prstGeom prst="rect">
            <a:avLst/>
          </a:prstGeom>
          <a:solidFill>
            <a:schemeClr val="bg1">
              <a:lumMod val="95000"/>
            </a:schemeClr>
          </a:solidFill>
        </p:spPr>
        <p:txBody>
          <a:bodyPr wrap="square" anchor="ctr">
            <a:spAutoFit/>
          </a:bodyPr>
          <a:lstStyle/>
          <a:p>
            <a:pPr>
              <a:lnSpc>
                <a:spcPct val="150000"/>
              </a:lnSpc>
            </a:pPr>
            <a:r>
              <a:rPr lang="en-US" altLang="zh-CN" sz="1600" dirty="0"/>
              <a:t>int value = 1;    </a:t>
            </a:r>
          </a:p>
          <a:p>
            <a:pPr>
              <a:lnSpc>
                <a:spcPct val="150000"/>
              </a:lnSpc>
            </a:pPr>
            <a:r>
              <a:rPr lang="en-US" altLang="zh-CN" sz="1600" dirty="0"/>
              <a:t>std::cout &lt;&lt; "value is " &lt;&lt; value &lt;&lt; std::endl;</a:t>
            </a:r>
          </a:p>
          <a:p>
            <a:pPr>
              <a:lnSpc>
                <a:spcPct val="150000"/>
              </a:lnSpc>
            </a:pPr>
            <a:br>
              <a:rPr lang="en-US" altLang="zh-CN" sz="1600" dirty="0"/>
            </a:br>
            <a:r>
              <a:rPr lang="en-US" altLang="zh-CN" sz="1600" dirty="0">
                <a:solidFill>
                  <a:srgbClr val="00B0F0"/>
                </a:solidFill>
              </a:rPr>
              <a:t>int &amp;refvalue = value;</a:t>
            </a:r>
          </a:p>
          <a:p>
            <a:pPr>
              <a:lnSpc>
                <a:spcPct val="150000"/>
              </a:lnSpc>
            </a:pPr>
            <a:r>
              <a:rPr lang="en-US" altLang="zh-CN" sz="1600" dirty="0"/>
              <a:t>refvalue = 2;</a:t>
            </a:r>
          </a:p>
          <a:p>
            <a:pPr>
              <a:lnSpc>
                <a:spcPct val="150000"/>
              </a:lnSpc>
            </a:pPr>
            <a:r>
              <a:rPr lang="en-US" altLang="zh-CN" sz="1600" dirty="0"/>
              <a:t>std::cout &lt;&lt; "value is " &lt;&lt; value &lt;&lt; std::endl;</a:t>
            </a:r>
          </a:p>
          <a:p>
            <a:pPr>
              <a:lnSpc>
                <a:spcPct val="150000"/>
              </a:lnSpc>
            </a:pPr>
            <a:r>
              <a:rPr lang="en-US" altLang="zh-CN" sz="1600" dirty="0"/>
              <a:t>std::cout &lt;&lt; "refvalue is " &lt;&lt; refvalue &lt;&lt; std::endl;</a:t>
            </a:r>
          </a:p>
        </p:txBody>
      </p:sp>
      <p:sp>
        <p:nvSpPr>
          <p:cNvPr id="9" name="圆角矩形 8"/>
          <p:cNvSpPr/>
          <p:nvPr/>
        </p:nvSpPr>
        <p:spPr bwMode="auto">
          <a:xfrm>
            <a:off x="1201131" y="2496695"/>
            <a:ext cx="4464407"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sz="1600" b="1" dirty="0">
                <a:solidFill>
                  <a:schemeClr val="bg1"/>
                </a:solidFill>
                <a:latin typeface="+mn-ea"/>
                <a:ea typeface="+mn-ea"/>
                <a:cs typeface="Calibri" panose="020F0502020204030204" pitchFamily="34" charset="0"/>
              </a:rPr>
              <a:t>示例</a:t>
            </a:r>
            <a:endParaRPr kumimoji="1" lang="zh-CN" altLang="en-US" sz="1600" b="1" u="none" strike="noStrike" cap="none" normalizeH="0" baseline="0" dirty="0">
              <a:ln>
                <a:noFill/>
              </a:ln>
              <a:solidFill>
                <a:schemeClr val="bg1"/>
              </a:solidFill>
              <a:effectLst/>
              <a:ea typeface="+mn-ea"/>
              <a:cs typeface="Calibri" panose="020F0502020204030204" pitchFamily="34" charset="0"/>
            </a:endParaRPr>
          </a:p>
        </p:txBody>
      </p:sp>
      <p:sp>
        <p:nvSpPr>
          <p:cNvPr id="6" name="文本框 5"/>
          <p:cNvSpPr txBox="1"/>
          <p:nvPr/>
        </p:nvSpPr>
        <p:spPr>
          <a:xfrm>
            <a:off x="6241603" y="3278194"/>
            <a:ext cx="2484479" cy="338554"/>
          </a:xfrm>
          <a:prstGeom prst="rect">
            <a:avLst/>
          </a:prstGeom>
          <a:solidFill>
            <a:schemeClr val="bg1">
              <a:lumMod val="95000"/>
            </a:schemeClr>
          </a:solidFill>
          <a:ln>
            <a:solidFill>
              <a:srgbClr val="00B0F0"/>
            </a:solidFill>
          </a:ln>
        </p:spPr>
        <p:txBody>
          <a:bodyPr wrap="square" anchor="ctr">
            <a:spAutoFit/>
          </a:bodyPr>
          <a:lstStyle>
            <a:defPPr>
              <a:defRPr lang="zh-CN"/>
            </a:defPPr>
            <a:lvl1pPr>
              <a:defRPr i="1"/>
            </a:lvl1pPr>
          </a:lstStyle>
          <a:p>
            <a:r>
              <a:rPr lang="en-US" altLang="zh-CN" sz="1600" i="0" dirty="0">
                <a:ea typeface="+mn-ea"/>
                <a:cs typeface="Calibri" panose="020F0502020204030204" pitchFamily="34" charset="0"/>
              </a:rPr>
              <a:t>value is 1</a:t>
            </a:r>
            <a:endParaRPr lang="zh-CN" altLang="en-US" sz="1600" i="0" dirty="0">
              <a:ea typeface="+mn-ea"/>
              <a:cs typeface="Calibri" panose="020F0502020204030204" pitchFamily="34" charset="0"/>
            </a:endParaRPr>
          </a:p>
        </p:txBody>
      </p:sp>
      <p:sp>
        <p:nvSpPr>
          <p:cNvPr id="4" name="矩形 3"/>
          <p:cNvSpPr/>
          <p:nvPr/>
        </p:nvSpPr>
        <p:spPr bwMode="auto">
          <a:xfrm>
            <a:off x="1273051" y="3285778"/>
            <a:ext cx="3744416" cy="323387"/>
          </a:xfrm>
          <a:prstGeom prst="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17" name="直接连接符 16"/>
          <p:cNvCxnSpPr>
            <a:stCxn id="4" idx="3"/>
            <a:endCxn id="6" idx="1"/>
          </p:cNvCxnSpPr>
          <p:nvPr/>
        </p:nvCxnSpPr>
        <p:spPr bwMode="auto">
          <a:xfrm flipV="1">
            <a:off x="5017467" y="3447471"/>
            <a:ext cx="1224136" cy="1"/>
          </a:xfrm>
          <a:prstGeom prst="line">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矩形 35"/>
          <p:cNvSpPr/>
          <p:nvPr/>
        </p:nvSpPr>
        <p:spPr bwMode="auto">
          <a:xfrm>
            <a:off x="1273051" y="4386843"/>
            <a:ext cx="1080120" cy="252000"/>
          </a:xfrm>
          <a:prstGeom prst="rect">
            <a:avLst/>
          </a:prstGeom>
          <a:noFill/>
          <a:ln w="19050" cap="flat" cmpd="sng" algn="ctr">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37" name="矩形 36"/>
          <p:cNvSpPr/>
          <p:nvPr/>
        </p:nvSpPr>
        <p:spPr bwMode="auto">
          <a:xfrm>
            <a:off x="1273051" y="4752000"/>
            <a:ext cx="4176464" cy="633134"/>
          </a:xfrm>
          <a:prstGeom prst="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42" name="文本框 41"/>
          <p:cNvSpPr txBox="1"/>
          <p:nvPr/>
        </p:nvSpPr>
        <p:spPr>
          <a:xfrm>
            <a:off x="6263753" y="4800359"/>
            <a:ext cx="2484479" cy="584775"/>
          </a:xfrm>
          <a:prstGeom prst="rect">
            <a:avLst/>
          </a:prstGeom>
          <a:solidFill>
            <a:schemeClr val="bg1">
              <a:lumMod val="95000"/>
            </a:schemeClr>
          </a:solidFill>
          <a:ln>
            <a:solidFill>
              <a:srgbClr val="00B0F0"/>
            </a:solidFill>
          </a:ln>
        </p:spPr>
        <p:txBody>
          <a:bodyPr wrap="square" anchor="ctr">
            <a:spAutoFit/>
          </a:bodyPr>
          <a:lstStyle>
            <a:defPPr>
              <a:defRPr lang="zh-CN"/>
            </a:defPPr>
            <a:lvl1pPr>
              <a:defRPr i="1"/>
            </a:lvl1pPr>
          </a:lstStyle>
          <a:p>
            <a:r>
              <a:rPr lang="en-US" altLang="zh-CN" sz="1600" i="0" dirty="0">
                <a:ea typeface="+mn-ea"/>
                <a:cs typeface="Calibri" panose="020F0502020204030204" pitchFamily="34" charset="0"/>
              </a:rPr>
              <a:t>value is 2</a:t>
            </a:r>
          </a:p>
          <a:p>
            <a:r>
              <a:rPr lang="en-US" altLang="zh-CN" sz="1600" i="0" dirty="0">
                <a:ea typeface="+mn-ea"/>
                <a:cs typeface="Calibri" panose="020F0502020204030204" pitchFamily="34" charset="0"/>
              </a:rPr>
              <a:t>refvalue is 2</a:t>
            </a:r>
            <a:endParaRPr lang="zh-CN" altLang="en-US" sz="1600" i="0" dirty="0">
              <a:ea typeface="+mn-ea"/>
              <a:cs typeface="Calibri" panose="020F0502020204030204" pitchFamily="34" charset="0"/>
            </a:endParaRPr>
          </a:p>
        </p:txBody>
      </p:sp>
      <p:cxnSp>
        <p:nvCxnSpPr>
          <p:cNvPr id="43" name="直接连接符 42"/>
          <p:cNvCxnSpPr>
            <a:stCxn id="37" idx="3"/>
            <a:endCxn id="42" idx="1"/>
          </p:cNvCxnSpPr>
          <p:nvPr/>
        </p:nvCxnSpPr>
        <p:spPr bwMode="auto">
          <a:xfrm>
            <a:off x="5449515" y="5068567"/>
            <a:ext cx="814238" cy="1"/>
          </a:xfrm>
          <a:prstGeom prst="line">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55534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rgbClr val="FF0000"/>
                </a:solidFill>
                <a:latin typeface="微软雅黑" panose="020B0503020204020204" pitchFamily="34" charset="-122"/>
                <a:ea typeface="微软雅黑" panose="020B0503020204020204" pitchFamily="34" charset="-122"/>
              </a:rPr>
              <a:t>函数</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函数调用</a:t>
            </a:r>
          </a:p>
        </p:txBody>
      </p:sp>
      <p:sp>
        <p:nvSpPr>
          <p:cNvPr id="3" name="内容占位符 2"/>
          <p:cNvSpPr>
            <a:spLocks noGrp="1"/>
          </p:cNvSpPr>
          <p:nvPr>
            <p:ph idx="1"/>
          </p:nvPr>
        </p:nvSpPr>
        <p:spPr>
          <a:xfrm>
            <a:off x="590400" y="908261"/>
            <a:ext cx="11088000" cy="649325"/>
          </a:xfrm>
        </p:spPr>
        <p:txBody>
          <a:bodyPr anchor="ctr"/>
          <a:lstStyle/>
          <a:p>
            <a:pPr>
              <a:buFont typeface="Wingdings" panose="05000000000000000000" pitchFamily="2" charset="2"/>
              <a:buChar char="n"/>
            </a:pPr>
            <a:r>
              <a:rPr lang="zh-CN" altLang="en-US" dirty="0"/>
              <a:t>函数调用参数传递</a:t>
            </a:r>
            <a:r>
              <a:rPr lang="en-US" altLang="zh-CN" dirty="0"/>
              <a:t>——</a:t>
            </a:r>
            <a:r>
              <a:rPr lang="zh-CN" altLang="en-US" dirty="0"/>
              <a:t>非引用形参</a:t>
            </a:r>
          </a:p>
        </p:txBody>
      </p:sp>
      <p:sp>
        <p:nvSpPr>
          <p:cNvPr id="5" name="文本框 4"/>
          <p:cNvSpPr txBox="1"/>
          <p:nvPr/>
        </p:nvSpPr>
        <p:spPr>
          <a:xfrm>
            <a:off x="1055985" y="1546201"/>
            <a:ext cx="10514210" cy="458908"/>
          </a:xfrm>
          <a:prstGeom prst="rect">
            <a:avLst/>
          </a:prstGeom>
          <a:noFill/>
        </p:spPr>
        <p:txBody>
          <a:bodyPr wrap="square" rtlCol="0">
            <a:spAutoFit/>
          </a:bodyPr>
          <a:lstStyle/>
          <a:p>
            <a:pPr>
              <a:lnSpc>
                <a:spcPct val="150000"/>
              </a:lnSpc>
            </a:pPr>
            <a:r>
              <a:rPr lang="zh-CN" altLang="en-US" dirty="0">
                <a:latin typeface="+mn-ea"/>
                <a:ea typeface="+mn-ea"/>
              </a:rPr>
              <a:t>非引用类型参数通过复制对应实参实现初始化进行传递，函数并没有访问实参本身，不会修改实参的值</a:t>
            </a:r>
          </a:p>
        </p:txBody>
      </p:sp>
      <p:grpSp>
        <p:nvGrpSpPr>
          <p:cNvPr id="11" name="组合 10"/>
          <p:cNvGrpSpPr/>
          <p:nvPr/>
        </p:nvGrpSpPr>
        <p:grpSpPr>
          <a:xfrm>
            <a:off x="3577307" y="2061642"/>
            <a:ext cx="4366003" cy="4041740"/>
            <a:chOff x="939496" y="2061642"/>
            <a:chExt cx="4366003" cy="4041740"/>
          </a:xfrm>
        </p:grpSpPr>
        <p:sp>
          <p:nvSpPr>
            <p:cNvPr id="8" name="矩形 7"/>
            <p:cNvSpPr/>
            <p:nvPr/>
          </p:nvSpPr>
          <p:spPr>
            <a:xfrm>
              <a:off x="1201132" y="2414609"/>
              <a:ext cx="3888344" cy="2308324"/>
            </a:xfrm>
            <a:prstGeom prst="rect">
              <a:avLst/>
            </a:prstGeom>
            <a:solidFill>
              <a:schemeClr val="bg1">
                <a:lumMod val="95000"/>
              </a:schemeClr>
            </a:solidFill>
          </p:spPr>
          <p:txBody>
            <a:bodyPr wrap="square" anchor="ctr">
              <a:spAutoFit/>
            </a:bodyPr>
            <a:lstStyle/>
            <a:p>
              <a:r>
                <a:rPr lang="en-US" altLang="zh-CN" sz="1600" dirty="0"/>
                <a:t>int power(int v)</a:t>
              </a:r>
            </a:p>
            <a:p>
              <a:r>
                <a:rPr lang="en-US" altLang="zh-CN" sz="1600" dirty="0"/>
                <a:t>{</a:t>
              </a:r>
            </a:p>
            <a:p>
              <a:r>
                <a:rPr lang="en-US" altLang="zh-CN" sz="1600" dirty="0"/>
                <a:t>    return (v * v);</a:t>
              </a:r>
            </a:p>
            <a:p>
              <a:r>
                <a:rPr lang="en-US" altLang="zh-CN" sz="1600" dirty="0"/>
                <a:t>}</a:t>
              </a:r>
            </a:p>
            <a:p>
              <a:endParaRPr lang="en-US" altLang="zh-CN" sz="1600" dirty="0"/>
            </a:p>
            <a:p>
              <a:r>
                <a:rPr lang="en-US" altLang="zh-CN" sz="1600" dirty="0"/>
                <a:t>int value = 3;  </a:t>
              </a:r>
            </a:p>
            <a:p>
              <a:r>
                <a:rPr lang="en-US" altLang="zh-CN" sz="1600" dirty="0"/>
                <a:t>int result = power(value);</a:t>
              </a:r>
            </a:p>
            <a:p>
              <a:r>
                <a:rPr lang="en-US" altLang="zh-CN" sz="1600" dirty="0"/>
                <a:t>std::cout &lt;&lt; "value is " &lt;&lt; value &lt;&lt; std::endl;</a:t>
              </a:r>
            </a:p>
            <a:p>
              <a:r>
                <a:rPr lang="en-US" altLang="zh-CN" sz="1600" dirty="0"/>
                <a:t>std::cout &lt;&lt; "result is " &lt;&lt; result &lt;&lt; std::endl;</a:t>
              </a:r>
            </a:p>
          </p:txBody>
        </p:sp>
        <p:sp>
          <p:nvSpPr>
            <p:cNvPr id="9" name="圆角矩形 8"/>
            <p:cNvSpPr/>
            <p:nvPr/>
          </p:nvSpPr>
          <p:spPr bwMode="auto">
            <a:xfrm>
              <a:off x="1201131" y="2061642"/>
              <a:ext cx="3888345"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sz="1600" b="1" dirty="0">
                  <a:solidFill>
                    <a:schemeClr val="bg1"/>
                  </a:solidFill>
                  <a:latin typeface="+mn-ea"/>
                  <a:ea typeface="+mn-ea"/>
                  <a:cs typeface="Calibri" panose="020F0502020204030204" pitchFamily="34" charset="0"/>
                </a:rPr>
                <a:t>示例</a:t>
              </a:r>
              <a:endParaRPr kumimoji="1" lang="zh-CN" altLang="en-US" sz="1600" b="1" u="none" strike="noStrike" cap="none" normalizeH="0" baseline="0" dirty="0">
                <a:ln>
                  <a:noFill/>
                </a:ln>
                <a:solidFill>
                  <a:schemeClr val="bg1"/>
                </a:solidFill>
                <a:effectLst/>
                <a:ea typeface="+mn-ea"/>
                <a:cs typeface="Calibri" panose="020F0502020204030204" pitchFamily="34" charset="0"/>
              </a:endParaRPr>
            </a:p>
          </p:txBody>
        </p:sp>
        <p:sp>
          <p:nvSpPr>
            <p:cNvPr id="42" name="文本框 41"/>
            <p:cNvSpPr txBox="1"/>
            <p:nvPr/>
          </p:nvSpPr>
          <p:spPr>
            <a:xfrm>
              <a:off x="1201131" y="5146270"/>
              <a:ext cx="3888345" cy="584775"/>
            </a:xfrm>
            <a:prstGeom prst="rect">
              <a:avLst/>
            </a:prstGeom>
            <a:solidFill>
              <a:schemeClr val="bg1">
                <a:lumMod val="95000"/>
              </a:schemeClr>
            </a:solidFill>
            <a:ln>
              <a:noFill/>
            </a:ln>
          </p:spPr>
          <p:txBody>
            <a:bodyPr wrap="square" anchor="ctr">
              <a:spAutoFit/>
            </a:bodyPr>
            <a:lstStyle>
              <a:defPPr>
                <a:defRPr lang="zh-CN"/>
              </a:defPPr>
              <a:lvl1pPr>
                <a:defRPr i="1"/>
              </a:lvl1pPr>
            </a:lstStyle>
            <a:p>
              <a:r>
                <a:rPr lang="en-US" altLang="zh-CN" sz="1600" i="0" dirty="0">
                  <a:ea typeface="+mn-ea"/>
                  <a:cs typeface="Calibri" panose="020F0502020204030204" pitchFamily="34" charset="0"/>
                </a:rPr>
                <a:t>value is 3</a:t>
              </a:r>
            </a:p>
            <a:p>
              <a:r>
                <a:rPr lang="en-US" altLang="zh-CN" sz="1600" i="0" dirty="0">
                  <a:ea typeface="+mn-ea"/>
                  <a:cs typeface="Calibri" panose="020F0502020204030204" pitchFamily="34" charset="0"/>
                </a:rPr>
                <a:t>result is 9</a:t>
              </a:r>
              <a:endParaRPr lang="zh-CN" altLang="en-US" sz="1600" i="0" dirty="0">
                <a:ea typeface="+mn-ea"/>
                <a:cs typeface="Calibri" panose="020F0502020204030204" pitchFamily="34" charset="0"/>
              </a:endParaRPr>
            </a:p>
          </p:txBody>
        </p:sp>
        <p:sp>
          <p:nvSpPr>
            <p:cNvPr id="15" name="圆角矩形 14"/>
            <p:cNvSpPr/>
            <p:nvPr/>
          </p:nvSpPr>
          <p:spPr bwMode="auto">
            <a:xfrm>
              <a:off x="1201131" y="4816804"/>
              <a:ext cx="3888345"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sz="1600" b="1" dirty="0">
                  <a:solidFill>
                    <a:schemeClr val="bg1"/>
                  </a:solidFill>
                  <a:latin typeface="+mn-ea"/>
                  <a:ea typeface="+mn-ea"/>
                  <a:cs typeface="Calibri" panose="020F0502020204030204" pitchFamily="34" charset="0"/>
                </a:rPr>
                <a:t>输出</a:t>
              </a:r>
              <a:endParaRPr kumimoji="1" lang="zh-CN" altLang="en-US" sz="1600" b="1" u="none" strike="noStrike" cap="none" normalizeH="0" baseline="0" dirty="0">
                <a:ln>
                  <a:noFill/>
                </a:ln>
                <a:solidFill>
                  <a:schemeClr val="bg1"/>
                </a:solidFill>
                <a:effectLst/>
                <a:ea typeface="+mn-ea"/>
                <a:cs typeface="Calibri" panose="020F0502020204030204" pitchFamily="34" charset="0"/>
              </a:endParaRPr>
            </a:p>
          </p:txBody>
        </p:sp>
        <p:sp>
          <p:nvSpPr>
            <p:cNvPr id="10" name="文本框 9"/>
            <p:cNvSpPr txBox="1"/>
            <p:nvPr/>
          </p:nvSpPr>
          <p:spPr>
            <a:xfrm>
              <a:off x="939496" y="5734050"/>
              <a:ext cx="4366003" cy="369332"/>
            </a:xfrm>
            <a:prstGeom prst="rect">
              <a:avLst/>
            </a:prstGeom>
            <a:noFill/>
          </p:spPr>
          <p:txBody>
            <a:bodyPr wrap="none" rtlCol="0">
              <a:spAutoFit/>
            </a:bodyPr>
            <a:lstStyle/>
            <a:p>
              <a:pPr algn="ctr"/>
              <a:r>
                <a:rPr lang="zh-CN" altLang="en-US" dirty="0">
                  <a:latin typeface="+mn-ea"/>
                  <a:ea typeface="+mn-ea"/>
                </a:rPr>
                <a:t>调用</a:t>
              </a:r>
              <a:r>
                <a:rPr lang="en-US" altLang="zh-CN" dirty="0">
                  <a:latin typeface="+mn-ea"/>
                  <a:ea typeface="+mn-ea"/>
                </a:rPr>
                <a:t>power</a:t>
              </a:r>
              <a:r>
                <a:rPr lang="zh-CN" altLang="en-US" dirty="0">
                  <a:latin typeface="+mn-ea"/>
                  <a:ea typeface="+mn-ea"/>
                </a:rPr>
                <a:t>函数之后，</a:t>
              </a:r>
              <a:r>
                <a:rPr lang="en-US" altLang="zh-CN" dirty="0">
                  <a:latin typeface="+mn-ea"/>
                  <a:ea typeface="+mn-ea"/>
                </a:rPr>
                <a:t>value</a:t>
              </a:r>
              <a:r>
                <a:rPr lang="zh-CN" altLang="en-US" dirty="0">
                  <a:latin typeface="+mn-ea"/>
                  <a:ea typeface="+mn-ea"/>
                </a:rPr>
                <a:t>的值仍然为</a:t>
              </a:r>
              <a:r>
                <a:rPr lang="en-US" altLang="zh-CN" dirty="0">
                  <a:latin typeface="+mn-ea"/>
                  <a:ea typeface="+mn-ea"/>
                </a:rPr>
                <a:t>3</a:t>
              </a:r>
              <a:endParaRPr lang="zh-CN" altLang="en-US" dirty="0">
                <a:latin typeface="+mn-ea"/>
                <a:ea typeface="+mn-ea"/>
              </a:endParaRPr>
            </a:p>
          </p:txBody>
        </p:sp>
      </p:grpSp>
    </p:spTree>
    <p:extLst>
      <p:ext uri="{BB962C8B-B14F-4D97-AF65-F5344CB8AC3E}">
        <p14:creationId xmlns:p14="http://schemas.microsoft.com/office/powerpoint/2010/main" val="2280096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rgbClr val="FF0000"/>
                </a:solidFill>
                <a:latin typeface="微软雅黑" panose="020B0503020204020204" pitchFamily="34" charset="-122"/>
                <a:ea typeface="微软雅黑" panose="020B0503020204020204" pitchFamily="34" charset="-122"/>
              </a:rPr>
              <a:t>函数</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函数调用</a:t>
            </a:r>
          </a:p>
        </p:txBody>
      </p:sp>
      <p:sp>
        <p:nvSpPr>
          <p:cNvPr id="3" name="内容占位符 2"/>
          <p:cNvSpPr>
            <a:spLocks noGrp="1"/>
          </p:cNvSpPr>
          <p:nvPr>
            <p:ph idx="1"/>
          </p:nvPr>
        </p:nvSpPr>
        <p:spPr>
          <a:xfrm>
            <a:off x="590400" y="908261"/>
            <a:ext cx="11088000" cy="649325"/>
          </a:xfrm>
        </p:spPr>
        <p:txBody>
          <a:bodyPr anchor="ctr"/>
          <a:lstStyle/>
          <a:p>
            <a:pPr>
              <a:buFont typeface="Wingdings" panose="05000000000000000000" pitchFamily="2" charset="2"/>
              <a:buChar char="n"/>
            </a:pPr>
            <a:r>
              <a:rPr lang="zh-CN" altLang="en-US" dirty="0"/>
              <a:t>函数调用参数传递</a:t>
            </a:r>
            <a:r>
              <a:rPr lang="en-US" altLang="zh-CN" dirty="0"/>
              <a:t>——</a:t>
            </a:r>
            <a:r>
              <a:rPr lang="zh-CN" altLang="en-US" dirty="0"/>
              <a:t>引用形参</a:t>
            </a:r>
          </a:p>
        </p:txBody>
      </p:sp>
      <p:sp>
        <p:nvSpPr>
          <p:cNvPr id="5" name="文本框 4"/>
          <p:cNvSpPr txBox="1"/>
          <p:nvPr/>
        </p:nvSpPr>
        <p:spPr>
          <a:xfrm>
            <a:off x="1055985" y="1485578"/>
            <a:ext cx="10514210" cy="1754326"/>
          </a:xfrm>
          <a:prstGeom prst="rect">
            <a:avLst/>
          </a:prstGeom>
          <a:noFill/>
        </p:spPr>
        <p:txBody>
          <a:bodyPr wrap="square" rtlCol="0">
            <a:spAutoFit/>
          </a:bodyPr>
          <a:lstStyle/>
          <a:p>
            <a:pPr>
              <a:lnSpc>
                <a:spcPct val="150000"/>
              </a:lnSpc>
            </a:pPr>
            <a:r>
              <a:rPr lang="zh-CN" altLang="en-US" dirty="0">
                <a:latin typeface="+mn-ea"/>
                <a:ea typeface="+mn-ea"/>
              </a:rPr>
              <a:t>考虑如下几种场景：</a:t>
            </a:r>
            <a:endParaRPr lang="en-US" altLang="zh-CN" dirty="0">
              <a:latin typeface="+mn-ea"/>
              <a:ea typeface="+mn-ea"/>
            </a:endParaRPr>
          </a:p>
          <a:p>
            <a:pPr marL="285750" indent="-285750">
              <a:lnSpc>
                <a:spcPct val="150000"/>
              </a:lnSpc>
              <a:buFont typeface="Wingdings" panose="05000000000000000000" pitchFamily="2" charset="2"/>
              <a:buChar char="n"/>
            </a:pPr>
            <a:r>
              <a:rPr lang="zh-CN" altLang="en-US" dirty="0">
                <a:latin typeface="+mn-ea"/>
                <a:ea typeface="+mn-ea"/>
              </a:rPr>
              <a:t>当需要在函数中修改实参的值</a:t>
            </a:r>
            <a:endParaRPr lang="en-US" altLang="zh-CN" dirty="0">
              <a:latin typeface="+mn-ea"/>
              <a:ea typeface="+mn-ea"/>
            </a:endParaRPr>
          </a:p>
          <a:p>
            <a:pPr marL="285750" indent="-285750">
              <a:lnSpc>
                <a:spcPct val="150000"/>
              </a:lnSpc>
              <a:buFont typeface="Wingdings" panose="05000000000000000000" pitchFamily="2" charset="2"/>
              <a:buChar char="n"/>
            </a:pPr>
            <a:r>
              <a:rPr lang="zh-CN" altLang="en-US" dirty="0">
                <a:latin typeface="+mn-ea"/>
                <a:ea typeface="+mn-ea"/>
              </a:rPr>
              <a:t>当需要以大型对象作为实参传递时</a:t>
            </a:r>
            <a:endParaRPr lang="en-US" altLang="zh-CN" dirty="0">
              <a:latin typeface="+mn-ea"/>
              <a:ea typeface="+mn-ea"/>
            </a:endParaRPr>
          </a:p>
          <a:p>
            <a:pPr marL="285750" indent="-285750">
              <a:lnSpc>
                <a:spcPct val="150000"/>
              </a:lnSpc>
              <a:buFont typeface="Wingdings" panose="05000000000000000000" pitchFamily="2" charset="2"/>
              <a:buChar char="n"/>
            </a:pPr>
            <a:r>
              <a:rPr lang="zh-CN" altLang="en-US" dirty="0">
                <a:latin typeface="+mn-ea"/>
                <a:ea typeface="+mn-ea"/>
              </a:rPr>
              <a:t>当无法实现实参对象的复制时</a:t>
            </a:r>
          </a:p>
        </p:txBody>
      </p:sp>
      <p:grpSp>
        <p:nvGrpSpPr>
          <p:cNvPr id="6" name="组合 5"/>
          <p:cNvGrpSpPr/>
          <p:nvPr/>
        </p:nvGrpSpPr>
        <p:grpSpPr>
          <a:xfrm>
            <a:off x="1137706" y="3789834"/>
            <a:ext cx="2658865" cy="1869206"/>
            <a:chOff x="1062458" y="4239974"/>
            <a:chExt cx="3888345" cy="1869206"/>
          </a:xfrm>
        </p:grpSpPr>
        <p:sp>
          <p:nvSpPr>
            <p:cNvPr id="8" name="矩形 7"/>
            <p:cNvSpPr/>
            <p:nvPr/>
          </p:nvSpPr>
          <p:spPr>
            <a:xfrm>
              <a:off x="1062459" y="4539520"/>
              <a:ext cx="3888344" cy="1569660"/>
            </a:xfrm>
            <a:prstGeom prst="rect">
              <a:avLst/>
            </a:prstGeom>
            <a:solidFill>
              <a:schemeClr val="bg1">
                <a:lumMod val="95000"/>
              </a:schemeClr>
            </a:solidFill>
          </p:spPr>
          <p:txBody>
            <a:bodyPr wrap="square" anchor="ctr">
              <a:spAutoFit/>
            </a:bodyPr>
            <a:lstStyle/>
            <a:p>
              <a:r>
                <a:rPr lang="en-US" altLang="zh-CN" sz="1600" dirty="0"/>
                <a:t>void swap(int </a:t>
              </a:r>
              <a:r>
                <a:rPr lang="en-US" altLang="zh-CN" sz="1600" dirty="0">
                  <a:solidFill>
                    <a:srgbClr val="00B0F0"/>
                  </a:solidFill>
                </a:rPr>
                <a:t>&amp;</a:t>
              </a:r>
              <a:r>
                <a:rPr lang="en-US" altLang="zh-CN" sz="1600" dirty="0"/>
                <a:t>v1, int </a:t>
              </a:r>
              <a:r>
                <a:rPr lang="en-US" altLang="zh-CN" sz="1600" dirty="0">
                  <a:solidFill>
                    <a:srgbClr val="00B0F0"/>
                  </a:solidFill>
                </a:rPr>
                <a:t>&amp;</a:t>
              </a:r>
              <a:r>
                <a:rPr lang="en-US" altLang="zh-CN" sz="1600" dirty="0"/>
                <a:t>v2)</a:t>
              </a:r>
            </a:p>
            <a:p>
              <a:r>
                <a:rPr lang="en-US" altLang="zh-CN" sz="1600" dirty="0"/>
                <a:t>{</a:t>
              </a:r>
            </a:p>
            <a:p>
              <a:r>
                <a:rPr lang="en-US" altLang="zh-CN" sz="1600" dirty="0"/>
                <a:t>    int temp = v1;</a:t>
              </a:r>
            </a:p>
            <a:p>
              <a:r>
                <a:rPr lang="en-US" altLang="zh-CN" sz="1600" dirty="0"/>
                <a:t>    v1 = v2;</a:t>
              </a:r>
            </a:p>
            <a:p>
              <a:r>
                <a:rPr lang="en-US" altLang="zh-CN" sz="1600" dirty="0"/>
                <a:t>    v2 = temp;</a:t>
              </a:r>
            </a:p>
            <a:p>
              <a:r>
                <a:rPr lang="en-US" altLang="zh-CN" sz="1600" dirty="0"/>
                <a:t>}</a:t>
              </a:r>
            </a:p>
          </p:txBody>
        </p:sp>
        <p:sp>
          <p:nvSpPr>
            <p:cNvPr id="9" name="圆角矩形 8"/>
            <p:cNvSpPr/>
            <p:nvPr/>
          </p:nvSpPr>
          <p:spPr bwMode="auto">
            <a:xfrm>
              <a:off x="1062458" y="4239974"/>
              <a:ext cx="3888345"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sz="1600" b="1" dirty="0">
                  <a:solidFill>
                    <a:schemeClr val="bg1"/>
                  </a:solidFill>
                  <a:latin typeface="+mn-ea"/>
                  <a:ea typeface="+mn-ea"/>
                  <a:cs typeface="Calibri" panose="020F0502020204030204" pitchFamily="34" charset="0"/>
                </a:rPr>
                <a:t>示例，交换</a:t>
              </a:r>
              <a:r>
                <a:rPr kumimoji="1" lang="en-US" altLang="zh-CN" sz="1600" b="1" dirty="0">
                  <a:solidFill>
                    <a:schemeClr val="bg1"/>
                  </a:solidFill>
                  <a:latin typeface="+mn-ea"/>
                  <a:ea typeface="+mn-ea"/>
                  <a:cs typeface="Calibri" panose="020F0502020204030204" pitchFamily="34" charset="0"/>
                </a:rPr>
                <a:t>2</a:t>
              </a:r>
              <a:r>
                <a:rPr kumimoji="1" lang="zh-CN" altLang="en-US" sz="1600" b="1" dirty="0">
                  <a:solidFill>
                    <a:schemeClr val="bg1"/>
                  </a:solidFill>
                  <a:latin typeface="+mn-ea"/>
                  <a:ea typeface="+mn-ea"/>
                  <a:cs typeface="Calibri" panose="020F0502020204030204" pitchFamily="34" charset="0"/>
                </a:rPr>
                <a:t>个实参的值</a:t>
              </a:r>
              <a:endParaRPr kumimoji="1" lang="zh-CN" altLang="en-US" sz="1600" b="1" u="none" strike="noStrike" cap="none" normalizeH="0" baseline="0" dirty="0">
                <a:ln>
                  <a:noFill/>
                </a:ln>
                <a:solidFill>
                  <a:schemeClr val="bg1"/>
                </a:solidFill>
                <a:effectLst/>
                <a:ea typeface="+mn-ea"/>
                <a:cs typeface="Calibri" panose="020F0502020204030204" pitchFamily="34" charset="0"/>
              </a:endParaRPr>
            </a:p>
          </p:txBody>
        </p:sp>
      </p:grpSp>
      <p:grpSp>
        <p:nvGrpSpPr>
          <p:cNvPr id="12" name="组合 11"/>
          <p:cNvGrpSpPr/>
          <p:nvPr/>
        </p:nvGrpSpPr>
        <p:grpSpPr>
          <a:xfrm>
            <a:off x="8117051" y="3789834"/>
            <a:ext cx="1757717" cy="914241"/>
            <a:chOff x="8617867" y="4451796"/>
            <a:chExt cx="1757717" cy="914241"/>
          </a:xfrm>
        </p:grpSpPr>
        <p:sp>
          <p:nvSpPr>
            <p:cNvPr id="42" name="文本框 41"/>
            <p:cNvSpPr txBox="1"/>
            <p:nvPr/>
          </p:nvSpPr>
          <p:spPr>
            <a:xfrm>
              <a:off x="8617867" y="4781262"/>
              <a:ext cx="1757717" cy="584775"/>
            </a:xfrm>
            <a:prstGeom prst="rect">
              <a:avLst/>
            </a:prstGeom>
            <a:solidFill>
              <a:schemeClr val="bg1">
                <a:lumMod val="95000"/>
              </a:schemeClr>
            </a:solidFill>
            <a:ln>
              <a:noFill/>
            </a:ln>
          </p:spPr>
          <p:txBody>
            <a:bodyPr wrap="square" anchor="ctr">
              <a:spAutoFit/>
            </a:bodyPr>
            <a:lstStyle>
              <a:defPPr>
                <a:defRPr lang="zh-CN"/>
              </a:defPPr>
              <a:lvl1pPr>
                <a:defRPr i="1"/>
              </a:lvl1pPr>
            </a:lstStyle>
            <a:p>
              <a:pPr algn="ctr"/>
              <a:r>
                <a:rPr lang="nl-NL" altLang="zh-CN" sz="1600" i="0" dirty="0">
                  <a:ea typeface="+mn-ea"/>
                  <a:cs typeface="Calibri" panose="020F0502020204030204" pitchFamily="34" charset="0"/>
                </a:rPr>
                <a:t>v1 is 6</a:t>
              </a:r>
            </a:p>
            <a:p>
              <a:pPr algn="ctr"/>
              <a:r>
                <a:rPr lang="nl-NL" altLang="zh-CN" sz="1600" i="0" dirty="0">
                  <a:ea typeface="+mn-ea"/>
                  <a:cs typeface="Calibri" panose="020F0502020204030204" pitchFamily="34" charset="0"/>
                </a:rPr>
                <a:t>v2 is 3</a:t>
              </a:r>
              <a:endParaRPr lang="zh-CN" altLang="en-US" sz="1600" i="0" dirty="0">
                <a:ea typeface="+mn-ea"/>
                <a:cs typeface="Calibri" panose="020F0502020204030204" pitchFamily="34" charset="0"/>
              </a:endParaRPr>
            </a:p>
          </p:txBody>
        </p:sp>
        <p:sp>
          <p:nvSpPr>
            <p:cNvPr id="15" name="圆角矩形 14"/>
            <p:cNvSpPr/>
            <p:nvPr/>
          </p:nvSpPr>
          <p:spPr bwMode="auto">
            <a:xfrm>
              <a:off x="8617867" y="4451796"/>
              <a:ext cx="1757717"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sz="1600" b="1" dirty="0">
                  <a:solidFill>
                    <a:schemeClr val="bg1"/>
                  </a:solidFill>
                  <a:latin typeface="+mn-ea"/>
                  <a:ea typeface="+mn-ea"/>
                  <a:cs typeface="Calibri" panose="020F0502020204030204" pitchFamily="34" charset="0"/>
                </a:rPr>
                <a:t>输出</a:t>
              </a:r>
              <a:endParaRPr kumimoji="1" lang="zh-CN" altLang="en-US" sz="1600" b="1" u="none" strike="noStrike" cap="none" normalizeH="0" baseline="0" dirty="0">
                <a:ln>
                  <a:noFill/>
                </a:ln>
                <a:solidFill>
                  <a:schemeClr val="bg1"/>
                </a:solidFill>
                <a:effectLst/>
                <a:ea typeface="+mn-ea"/>
                <a:cs typeface="Calibri" panose="020F0502020204030204" pitchFamily="34" charset="0"/>
              </a:endParaRPr>
            </a:p>
          </p:txBody>
        </p:sp>
      </p:grpSp>
      <p:sp>
        <p:nvSpPr>
          <p:cNvPr id="10" name="文本框 9"/>
          <p:cNvSpPr txBox="1"/>
          <p:nvPr/>
        </p:nvSpPr>
        <p:spPr>
          <a:xfrm>
            <a:off x="7861782" y="4972012"/>
            <a:ext cx="2412269" cy="646331"/>
          </a:xfrm>
          <a:prstGeom prst="rect">
            <a:avLst/>
          </a:prstGeom>
          <a:noFill/>
        </p:spPr>
        <p:txBody>
          <a:bodyPr wrap="square" rtlCol="0">
            <a:spAutoFit/>
          </a:bodyPr>
          <a:lstStyle/>
          <a:p>
            <a:pPr algn="ctr"/>
            <a:r>
              <a:rPr lang="zh-CN" altLang="en-US" dirty="0">
                <a:latin typeface="+mn-ea"/>
                <a:ea typeface="+mn-ea"/>
              </a:rPr>
              <a:t>调用</a:t>
            </a:r>
            <a:r>
              <a:rPr lang="en-US" altLang="zh-CN" dirty="0">
                <a:latin typeface="+mn-ea"/>
                <a:ea typeface="+mn-ea"/>
              </a:rPr>
              <a:t>swap</a:t>
            </a:r>
            <a:r>
              <a:rPr lang="zh-CN" altLang="en-US" dirty="0">
                <a:latin typeface="+mn-ea"/>
                <a:ea typeface="+mn-ea"/>
              </a:rPr>
              <a:t>函数之后，实参</a:t>
            </a:r>
            <a:r>
              <a:rPr lang="en-US" altLang="zh-CN" dirty="0">
                <a:latin typeface="+mn-ea"/>
                <a:ea typeface="+mn-ea"/>
              </a:rPr>
              <a:t>v1</a:t>
            </a:r>
            <a:r>
              <a:rPr lang="zh-CN" altLang="en-US" dirty="0">
                <a:latin typeface="+mn-ea"/>
                <a:ea typeface="+mn-ea"/>
              </a:rPr>
              <a:t>、</a:t>
            </a:r>
            <a:r>
              <a:rPr lang="en-US" altLang="zh-CN" dirty="0">
                <a:latin typeface="+mn-ea"/>
                <a:ea typeface="+mn-ea"/>
              </a:rPr>
              <a:t>v2</a:t>
            </a:r>
            <a:r>
              <a:rPr lang="zh-CN" altLang="en-US" dirty="0">
                <a:latin typeface="+mn-ea"/>
                <a:ea typeface="+mn-ea"/>
              </a:rPr>
              <a:t>值被修改</a:t>
            </a:r>
          </a:p>
        </p:txBody>
      </p:sp>
      <p:sp>
        <p:nvSpPr>
          <p:cNvPr id="4" name="文本框 3"/>
          <p:cNvSpPr txBox="1"/>
          <p:nvPr/>
        </p:nvSpPr>
        <p:spPr>
          <a:xfrm>
            <a:off x="1055985" y="3272700"/>
            <a:ext cx="7340471" cy="369332"/>
          </a:xfrm>
          <a:prstGeom prst="rect">
            <a:avLst/>
          </a:prstGeom>
          <a:noFill/>
        </p:spPr>
        <p:txBody>
          <a:bodyPr wrap="none" rtlCol="0">
            <a:spAutoFit/>
          </a:bodyPr>
          <a:lstStyle/>
          <a:p>
            <a:r>
              <a:rPr lang="zh-CN" altLang="en-US" dirty="0">
                <a:latin typeface="+mn-ea"/>
                <a:ea typeface="+mn-ea"/>
              </a:rPr>
              <a:t>采用非引用方式进行实参传递无法完成或不太适宜，则可使用引用形参</a:t>
            </a:r>
          </a:p>
        </p:txBody>
      </p:sp>
      <p:grpSp>
        <p:nvGrpSpPr>
          <p:cNvPr id="7" name="组合 6"/>
          <p:cNvGrpSpPr/>
          <p:nvPr/>
        </p:nvGrpSpPr>
        <p:grpSpPr>
          <a:xfrm>
            <a:off x="4084603" y="3789834"/>
            <a:ext cx="3326552" cy="1828509"/>
            <a:chOff x="3995171" y="4265581"/>
            <a:chExt cx="3326552" cy="1828509"/>
          </a:xfrm>
        </p:grpSpPr>
        <p:sp>
          <p:nvSpPr>
            <p:cNvPr id="13" name="文本框 12"/>
            <p:cNvSpPr txBox="1"/>
            <p:nvPr/>
          </p:nvSpPr>
          <p:spPr>
            <a:xfrm>
              <a:off x="3995172" y="4607529"/>
              <a:ext cx="3326551" cy="1486561"/>
            </a:xfrm>
            <a:prstGeom prst="rect">
              <a:avLst/>
            </a:prstGeom>
            <a:solidFill>
              <a:schemeClr val="bg1">
                <a:lumMod val="95000"/>
              </a:schemeClr>
            </a:solidFill>
            <a:ln>
              <a:noFill/>
            </a:ln>
          </p:spPr>
          <p:txBody>
            <a:bodyPr wrap="square" anchor="ctr">
              <a:spAutoFit/>
            </a:bodyPr>
            <a:lstStyle>
              <a:defPPr>
                <a:defRPr lang="zh-CN"/>
              </a:defPPr>
              <a:lvl1pPr>
                <a:defRPr i="1"/>
              </a:lvl1pPr>
            </a:lstStyle>
            <a:p>
              <a:pPr>
                <a:lnSpc>
                  <a:spcPts val="2200"/>
                </a:lnSpc>
              </a:pPr>
              <a:r>
                <a:rPr lang="en-US" altLang="zh-CN" sz="1600" i="0" dirty="0"/>
                <a:t>int v1 = 3;</a:t>
              </a:r>
            </a:p>
            <a:p>
              <a:pPr>
                <a:lnSpc>
                  <a:spcPts val="2200"/>
                </a:lnSpc>
              </a:pPr>
              <a:r>
                <a:rPr lang="en-US" altLang="zh-CN" sz="1600" i="0" dirty="0"/>
                <a:t>int v2 = 6;</a:t>
              </a:r>
            </a:p>
            <a:p>
              <a:pPr>
                <a:lnSpc>
                  <a:spcPts val="2200"/>
                </a:lnSpc>
              </a:pPr>
              <a:r>
                <a:rPr lang="en-US" altLang="zh-CN" sz="1600" i="0" dirty="0"/>
                <a:t>swap(v1, v2);</a:t>
              </a:r>
            </a:p>
            <a:p>
              <a:pPr>
                <a:lnSpc>
                  <a:spcPts val="2200"/>
                </a:lnSpc>
              </a:pPr>
              <a:r>
                <a:rPr lang="en-US" altLang="zh-CN" sz="1600" i="0" dirty="0"/>
                <a:t>std::cout &lt;&lt; "v1 is " &lt;&lt; v1 &lt;&lt; std::endl;</a:t>
              </a:r>
            </a:p>
            <a:p>
              <a:pPr>
                <a:lnSpc>
                  <a:spcPts val="2200"/>
                </a:lnSpc>
              </a:pPr>
              <a:r>
                <a:rPr lang="en-US" altLang="zh-CN" sz="1600" i="0" dirty="0"/>
                <a:t>std::cout &lt;&lt; "v2 is " &lt;&lt; v2 &lt;&lt; std::endl;</a:t>
              </a:r>
            </a:p>
          </p:txBody>
        </p:sp>
        <p:sp>
          <p:nvSpPr>
            <p:cNvPr id="14" name="圆角矩形 13"/>
            <p:cNvSpPr/>
            <p:nvPr/>
          </p:nvSpPr>
          <p:spPr bwMode="auto">
            <a:xfrm>
              <a:off x="3995171" y="4265581"/>
              <a:ext cx="3326551"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sz="1600" b="1" dirty="0">
                  <a:solidFill>
                    <a:schemeClr val="bg1"/>
                  </a:solidFill>
                  <a:latin typeface="+mn-ea"/>
                  <a:ea typeface="+mn-ea"/>
                  <a:cs typeface="Calibri" panose="020F0502020204030204" pitchFamily="34" charset="0"/>
                </a:rPr>
                <a:t>函数调用</a:t>
              </a:r>
              <a:endParaRPr kumimoji="1" lang="zh-CN" altLang="en-US" sz="1600" b="1" u="none" strike="noStrike" cap="none" normalizeH="0" baseline="0" dirty="0">
                <a:ln>
                  <a:noFill/>
                </a:ln>
                <a:solidFill>
                  <a:schemeClr val="bg1"/>
                </a:solidFill>
                <a:effectLst/>
                <a:ea typeface="+mn-ea"/>
                <a:cs typeface="Calibri" panose="020F0502020204030204" pitchFamily="34" charset="0"/>
              </a:endParaRPr>
            </a:p>
          </p:txBody>
        </p:sp>
      </p:grpSp>
      <p:sp>
        <p:nvSpPr>
          <p:cNvPr id="17" name="文本框 16"/>
          <p:cNvSpPr txBox="1"/>
          <p:nvPr/>
        </p:nvSpPr>
        <p:spPr>
          <a:xfrm>
            <a:off x="1029444" y="5863890"/>
            <a:ext cx="9879628" cy="369332"/>
          </a:xfrm>
          <a:prstGeom prst="rect">
            <a:avLst/>
          </a:prstGeom>
          <a:noFill/>
        </p:spPr>
        <p:txBody>
          <a:bodyPr wrap="none" rtlCol="0">
            <a:spAutoFit/>
          </a:bodyPr>
          <a:lstStyle/>
          <a:p>
            <a:r>
              <a:rPr lang="zh-CN" altLang="en-US" dirty="0">
                <a:latin typeface="+mn-ea"/>
                <a:ea typeface="+mn-ea"/>
              </a:rPr>
              <a:t>传递大型对象时建议采用引用方式，以避免采用非引用方式时进行拷贝所带来的消耗，提升效率</a:t>
            </a:r>
          </a:p>
        </p:txBody>
      </p:sp>
    </p:spTree>
    <p:extLst>
      <p:ext uri="{BB962C8B-B14F-4D97-AF65-F5344CB8AC3E}">
        <p14:creationId xmlns:p14="http://schemas.microsoft.com/office/powerpoint/2010/main" val="4165559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rgbClr val="FF0000"/>
                </a:solidFill>
                <a:latin typeface="微软雅黑" panose="020B0503020204020204" pitchFamily="34" charset="-122"/>
                <a:ea typeface="微软雅黑" panose="020B0503020204020204" pitchFamily="34" charset="-122"/>
              </a:rPr>
              <a:t>函数</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函数调用</a:t>
            </a:r>
          </a:p>
        </p:txBody>
      </p:sp>
      <p:sp>
        <p:nvSpPr>
          <p:cNvPr id="3" name="内容占位符 2"/>
          <p:cNvSpPr>
            <a:spLocks noGrp="1"/>
          </p:cNvSpPr>
          <p:nvPr>
            <p:ph idx="1"/>
          </p:nvPr>
        </p:nvSpPr>
        <p:spPr>
          <a:xfrm>
            <a:off x="590400" y="908261"/>
            <a:ext cx="11088000" cy="649325"/>
          </a:xfrm>
        </p:spPr>
        <p:txBody>
          <a:bodyPr anchor="ctr"/>
          <a:lstStyle/>
          <a:p>
            <a:pPr>
              <a:buFont typeface="Wingdings" panose="05000000000000000000" pitchFamily="2" charset="2"/>
              <a:buChar char="n"/>
            </a:pPr>
            <a:r>
              <a:rPr lang="zh-CN" altLang="en-US" dirty="0"/>
              <a:t>函数调用参数传递</a:t>
            </a:r>
            <a:r>
              <a:rPr lang="en-US" altLang="zh-CN" dirty="0"/>
              <a:t>——</a:t>
            </a:r>
            <a:r>
              <a:rPr lang="zh-CN" altLang="en-US" dirty="0"/>
              <a:t>默认参数</a:t>
            </a:r>
          </a:p>
        </p:txBody>
      </p:sp>
      <p:sp>
        <p:nvSpPr>
          <p:cNvPr id="5" name="文本框 4"/>
          <p:cNvSpPr txBox="1"/>
          <p:nvPr/>
        </p:nvSpPr>
        <p:spPr>
          <a:xfrm>
            <a:off x="1055985" y="1485578"/>
            <a:ext cx="10514210" cy="923330"/>
          </a:xfrm>
          <a:prstGeom prst="rect">
            <a:avLst/>
          </a:prstGeom>
          <a:noFill/>
        </p:spPr>
        <p:txBody>
          <a:bodyPr wrap="square" rtlCol="0">
            <a:spAutoFit/>
          </a:bodyPr>
          <a:lstStyle/>
          <a:p>
            <a:pPr>
              <a:lnSpc>
                <a:spcPct val="150000"/>
              </a:lnSpc>
            </a:pPr>
            <a:r>
              <a:rPr lang="zh-CN" altLang="en-US" dirty="0">
                <a:latin typeface="+mn-ea"/>
                <a:ea typeface="+mn-ea"/>
              </a:rPr>
              <a:t>函数声明时需要指定其形参列表，调用函数时应该依次传递对应类型的实参</a:t>
            </a:r>
            <a:endParaRPr lang="en-US" altLang="zh-CN" dirty="0">
              <a:latin typeface="+mn-ea"/>
              <a:ea typeface="+mn-ea"/>
            </a:endParaRPr>
          </a:p>
          <a:p>
            <a:pPr>
              <a:lnSpc>
                <a:spcPct val="150000"/>
              </a:lnSpc>
            </a:pPr>
            <a:r>
              <a:rPr lang="zh-CN" altLang="en-US" dirty="0">
                <a:latin typeface="+mn-ea"/>
                <a:ea typeface="+mn-ea"/>
              </a:rPr>
              <a:t>但有时可以无需传递实际的实参，此类参数即默认参数</a:t>
            </a:r>
          </a:p>
        </p:txBody>
      </p:sp>
      <p:sp>
        <p:nvSpPr>
          <p:cNvPr id="42" name="文本框 41"/>
          <p:cNvSpPr txBox="1"/>
          <p:nvPr/>
        </p:nvSpPr>
        <p:spPr>
          <a:xfrm>
            <a:off x="5377506" y="5498813"/>
            <a:ext cx="1757717" cy="338554"/>
          </a:xfrm>
          <a:prstGeom prst="rect">
            <a:avLst/>
          </a:prstGeom>
          <a:solidFill>
            <a:schemeClr val="bg1">
              <a:lumMod val="95000"/>
            </a:schemeClr>
          </a:solidFill>
          <a:ln>
            <a:noFill/>
          </a:ln>
        </p:spPr>
        <p:txBody>
          <a:bodyPr wrap="square" anchor="ctr">
            <a:spAutoFit/>
          </a:bodyPr>
          <a:lstStyle>
            <a:defPPr>
              <a:defRPr lang="zh-CN"/>
            </a:defPPr>
            <a:lvl1pPr>
              <a:defRPr i="1"/>
            </a:lvl1pPr>
          </a:lstStyle>
          <a:p>
            <a:pPr algn="ctr"/>
            <a:r>
              <a:rPr lang="en-US" altLang="zh-CN" sz="1600" i="0" dirty="0">
                <a:ea typeface="+mn-ea"/>
                <a:cs typeface="Calibri" panose="020F0502020204030204" pitchFamily="34" charset="0"/>
              </a:rPr>
              <a:t>value is 1 value is 2</a:t>
            </a:r>
            <a:endParaRPr lang="zh-CN" altLang="en-US" sz="1600" i="0" dirty="0">
              <a:ea typeface="+mn-ea"/>
              <a:cs typeface="Calibri" panose="020F0502020204030204" pitchFamily="34" charset="0"/>
            </a:endParaRPr>
          </a:p>
        </p:txBody>
      </p:sp>
      <p:sp>
        <p:nvSpPr>
          <p:cNvPr id="15" name="圆角矩形 14"/>
          <p:cNvSpPr/>
          <p:nvPr/>
        </p:nvSpPr>
        <p:spPr bwMode="auto">
          <a:xfrm>
            <a:off x="5377505" y="5156865"/>
            <a:ext cx="1757717"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sz="1600" b="1" dirty="0">
                <a:solidFill>
                  <a:schemeClr val="bg1"/>
                </a:solidFill>
                <a:latin typeface="+mn-ea"/>
                <a:ea typeface="+mn-ea"/>
                <a:cs typeface="Calibri" panose="020F0502020204030204" pitchFamily="34" charset="0"/>
              </a:rPr>
              <a:t>输出</a:t>
            </a:r>
            <a:endParaRPr kumimoji="1" lang="zh-CN" altLang="en-US" sz="1600" b="1" u="none" strike="noStrike" cap="none" normalizeH="0" baseline="0" dirty="0">
              <a:ln>
                <a:noFill/>
              </a:ln>
              <a:solidFill>
                <a:schemeClr val="bg1"/>
              </a:solidFill>
              <a:effectLst/>
              <a:ea typeface="+mn-ea"/>
              <a:cs typeface="Calibri" panose="020F0502020204030204" pitchFamily="34" charset="0"/>
            </a:endParaRPr>
          </a:p>
        </p:txBody>
      </p:sp>
      <p:sp>
        <p:nvSpPr>
          <p:cNvPr id="10" name="文本框 9"/>
          <p:cNvSpPr txBox="1"/>
          <p:nvPr/>
        </p:nvSpPr>
        <p:spPr>
          <a:xfrm>
            <a:off x="5089475" y="5856149"/>
            <a:ext cx="2882285" cy="338554"/>
          </a:xfrm>
          <a:prstGeom prst="rect">
            <a:avLst/>
          </a:prstGeom>
          <a:noFill/>
        </p:spPr>
        <p:txBody>
          <a:bodyPr wrap="square" rtlCol="0">
            <a:spAutoFit/>
          </a:bodyPr>
          <a:lstStyle/>
          <a:p>
            <a:pPr algn="ctr"/>
            <a:r>
              <a:rPr lang="en-US" altLang="zh-CN" sz="1600" dirty="0">
                <a:latin typeface="+mn-ea"/>
                <a:ea typeface="+mn-ea"/>
              </a:rPr>
              <a:t>2</a:t>
            </a:r>
            <a:r>
              <a:rPr lang="zh-CN" altLang="en-US" sz="1600" dirty="0">
                <a:latin typeface="+mn-ea"/>
                <a:ea typeface="+mn-ea"/>
              </a:rPr>
              <a:t>次调用结果被输出在同一行</a:t>
            </a:r>
          </a:p>
        </p:txBody>
      </p:sp>
      <p:grpSp>
        <p:nvGrpSpPr>
          <p:cNvPr id="7" name="组合 6"/>
          <p:cNvGrpSpPr/>
          <p:nvPr/>
        </p:nvGrpSpPr>
        <p:grpSpPr>
          <a:xfrm>
            <a:off x="1103400" y="4037167"/>
            <a:ext cx="3811698" cy="1912907"/>
            <a:chOff x="3995171" y="4265581"/>
            <a:chExt cx="3326552" cy="1912907"/>
          </a:xfrm>
        </p:grpSpPr>
        <p:sp>
          <p:nvSpPr>
            <p:cNvPr id="13" name="文本框 12"/>
            <p:cNvSpPr txBox="1"/>
            <p:nvPr/>
          </p:nvSpPr>
          <p:spPr>
            <a:xfrm>
              <a:off x="3995172" y="4608828"/>
              <a:ext cx="3326551" cy="1569660"/>
            </a:xfrm>
            <a:prstGeom prst="rect">
              <a:avLst/>
            </a:prstGeom>
            <a:solidFill>
              <a:schemeClr val="bg1">
                <a:lumMod val="95000"/>
              </a:schemeClr>
            </a:solidFill>
            <a:ln>
              <a:noFill/>
            </a:ln>
          </p:spPr>
          <p:txBody>
            <a:bodyPr wrap="square" anchor="ctr">
              <a:spAutoFit/>
            </a:bodyPr>
            <a:lstStyle>
              <a:defPPr>
                <a:defRPr lang="zh-CN"/>
              </a:defPPr>
              <a:lvl1pPr>
                <a:defRPr i="1"/>
              </a:lvl1pPr>
            </a:lstStyle>
            <a:p>
              <a:r>
                <a:rPr lang="en-US" altLang="zh-CN" sz="1600" i="0" dirty="0"/>
                <a:t>void output(int value, bool </a:t>
              </a:r>
              <a:r>
                <a:rPr lang="en-US" altLang="zh-CN" sz="1600" i="0" dirty="0" err="1"/>
                <a:t>line_feed</a:t>
              </a:r>
              <a:r>
                <a:rPr lang="en-US" altLang="zh-CN" sz="1600" i="0" dirty="0"/>
                <a:t> </a:t>
              </a:r>
              <a:r>
                <a:rPr lang="en-US" altLang="zh-CN" sz="1600" i="0" dirty="0">
                  <a:solidFill>
                    <a:srgbClr val="00B0F0"/>
                  </a:solidFill>
                </a:rPr>
                <a:t>= false</a:t>
              </a:r>
              <a:r>
                <a:rPr lang="en-US" altLang="zh-CN" sz="1600" i="0" dirty="0"/>
                <a:t>)</a:t>
              </a:r>
            </a:p>
            <a:p>
              <a:r>
                <a:rPr lang="en-US" altLang="zh-CN" sz="1600" i="0" dirty="0"/>
                <a:t>    std::cout &lt;&lt; "value is" &lt;&lt; value;</a:t>
              </a:r>
            </a:p>
            <a:p>
              <a:r>
                <a:rPr lang="en-US" altLang="zh-CN" sz="1600" i="0" dirty="0"/>
                <a:t>    if (</a:t>
              </a:r>
              <a:r>
                <a:rPr lang="en-US" altLang="zh-CN" sz="1600" i="0" dirty="0" err="1"/>
                <a:t>line_feed</a:t>
              </a:r>
              <a:r>
                <a:rPr lang="en-US" altLang="zh-CN" sz="1600" i="0" dirty="0"/>
                <a:t>) {</a:t>
              </a:r>
            </a:p>
            <a:p>
              <a:r>
                <a:rPr lang="en-US" altLang="zh-CN" sz="1600" i="0" dirty="0"/>
                <a:t>        </a:t>
              </a:r>
              <a:r>
                <a:rPr lang="en-US" altLang="zh-CN" sz="1600" i="0" dirty="0" err="1"/>
                <a:t>std</a:t>
              </a:r>
              <a:r>
                <a:rPr lang="en-US" altLang="zh-CN" sz="1600" i="0" dirty="0"/>
                <a:t>::cout &lt;&lt; std::</a:t>
              </a:r>
              <a:r>
                <a:rPr lang="en-US" altLang="zh-CN" sz="1600" i="0" dirty="0" err="1"/>
                <a:t>endl</a:t>
              </a:r>
              <a:r>
                <a:rPr lang="en-US" altLang="zh-CN" sz="1600" i="0" dirty="0"/>
                <a:t>;</a:t>
              </a:r>
            </a:p>
            <a:p>
              <a:r>
                <a:rPr lang="en-US" altLang="zh-CN" sz="1600" i="0" dirty="0"/>
                <a:t>    }</a:t>
              </a:r>
            </a:p>
            <a:p>
              <a:r>
                <a:rPr lang="en-US" altLang="zh-CN" sz="1600" i="0" dirty="0"/>
                <a:t>}</a:t>
              </a:r>
            </a:p>
          </p:txBody>
        </p:sp>
        <p:sp>
          <p:nvSpPr>
            <p:cNvPr id="14" name="圆角矩形 13"/>
            <p:cNvSpPr/>
            <p:nvPr/>
          </p:nvSpPr>
          <p:spPr bwMode="auto">
            <a:xfrm>
              <a:off x="3995171" y="4265581"/>
              <a:ext cx="3326551"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sz="1600" b="1" dirty="0">
                  <a:solidFill>
                    <a:schemeClr val="bg1"/>
                  </a:solidFill>
                  <a:latin typeface="+mn-ea"/>
                  <a:ea typeface="+mn-ea"/>
                  <a:cs typeface="Calibri" panose="020F0502020204030204" pitchFamily="34" charset="0"/>
                </a:rPr>
                <a:t>函数定义</a:t>
              </a:r>
              <a:endParaRPr kumimoji="1" lang="zh-CN" altLang="en-US" sz="1600" b="1" u="none" strike="noStrike" cap="none" normalizeH="0" baseline="0" dirty="0">
                <a:ln>
                  <a:noFill/>
                </a:ln>
                <a:solidFill>
                  <a:schemeClr val="bg1"/>
                </a:solidFill>
                <a:effectLst/>
                <a:ea typeface="+mn-ea"/>
                <a:cs typeface="Calibri" panose="020F0502020204030204" pitchFamily="34" charset="0"/>
              </a:endParaRPr>
            </a:p>
          </p:txBody>
        </p:sp>
      </p:grpSp>
      <p:sp>
        <p:nvSpPr>
          <p:cNvPr id="18" name="矩形 17"/>
          <p:cNvSpPr/>
          <p:nvPr/>
        </p:nvSpPr>
        <p:spPr>
          <a:xfrm>
            <a:off x="1133761" y="2786868"/>
            <a:ext cx="7052057" cy="1200329"/>
          </a:xfrm>
          <a:prstGeom prst="rect">
            <a:avLst/>
          </a:prstGeom>
          <a:solidFill>
            <a:schemeClr val="bg1">
              <a:lumMod val="95000"/>
            </a:schemeClr>
          </a:solidFill>
        </p:spPr>
        <p:txBody>
          <a:bodyPr wrap="square" anchor="ctr">
            <a:spAutoFit/>
          </a:bodyPr>
          <a:lstStyle/>
          <a:p>
            <a:r>
              <a:rPr lang="zh-CN" altLang="en-US" dirty="0">
                <a:latin typeface="+mn-ea"/>
                <a:ea typeface="+mn-ea"/>
              </a:rPr>
              <a:t>返回类型 函数名</a:t>
            </a:r>
            <a:r>
              <a:rPr lang="en-US" altLang="zh-CN" dirty="0">
                <a:latin typeface="+mn-ea"/>
                <a:ea typeface="+mn-ea"/>
              </a:rPr>
              <a:t> (</a:t>
            </a:r>
            <a:r>
              <a:rPr lang="zh-CN" altLang="en-US" dirty="0">
                <a:latin typeface="+mn-ea"/>
                <a:ea typeface="+mn-ea"/>
              </a:rPr>
              <a:t>形参</a:t>
            </a:r>
            <a:r>
              <a:rPr lang="en-US" altLang="zh-CN" dirty="0">
                <a:latin typeface="+mn-ea"/>
                <a:ea typeface="+mn-ea"/>
              </a:rPr>
              <a:t>1</a:t>
            </a:r>
            <a:r>
              <a:rPr lang="zh-CN" altLang="en-US" dirty="0">
                <a:latin typeface="+mn-ea"/>
                <a:ea typeface="+mn-ea"/>
              </a:rPr>
              <a:t>类型，</a:t>
            </a:r>
            <a:r>
              <a:rPr lang="en-US" altLang="zh-CN" dirty="0">
                <a:latin typeface="+mn-ea"/>
                <a:ea typeface="+mn-ea"/>
              </a:rPr>
              <a:t>…, </a:t>
            </a:r>
            <a:r>
              <a:rPr lang="zh-CN" altLang="en-US" dirty="0">
                <a:latin typeface="+mn-ea"/>
                <a:ea typeface="+mn-ea"/>
              </a:rPr>
              <a:t>形参</a:t>
            </a:r>
            <a:r>
              <a:rPr lang="en-US" altLang="zh-CN" dirty="0">
                <a:latin typeface="+mn-ea"/>
                <a:ea typeface="+mn-ea"/>
              </a:rPr>
              <a:t>n</a:t>
            </a:r>
            <a:r>
              <a:rPr lang="zh-CN" altLang="en-US" dirty="0">
                <a:latin typeface="+mn-ea"/>
                <a:ea typeface="+mn-ea"/>
              </a:rPr>
              <a:t>类型 形参名称</a:t>
            </a:r>
            <a:r>
              <a:rPr lang="en-US" altLang="zh-CN" dirty="0">
                <a:solidFill>
                  <a:srgbClr val="00B0F0"/>
                </a:solidFill>
                <a:latin typeface="+mn-ea"/>
                <a:ea typeface="+mn-ea"/>
              </a:rPr>
              <a:t>=</a:t>
            </a:r>
            <a:r>
              <a:rPr lang="zh-CN" altLang="en-US" dirty="0">
                <a:solidFill>
                  <a:srgbClr val="00B0F0"/>
                </a:solidFill>
                <a:latin typeface="+mn-ea"/>
                <a:ea typeface="+mn-ea"/>
              </a:rPr>
              <a:t>默认值</a:t>
            </a:r>
            <a:r>
              <a:rPr lang="en-US" altLang="zh-CN" dirty="0">
                <a:latin typeface="+mn-ea"/>
                <a:ea typeface="+mn-ea"/>
              </a:rPr>
              <a:t>)</a:t>
            </a:r>
          </a:p>
          <a:p>
            <a:r>
              <a:rPr lang="en-US" altLang="zh-CN" dirty="0">
                <a:latin typeface="+mn-ea"/>
                <a:ea typeface="+mn-ea"/>
              </a:rPr>
              <a:t>{</a:t>
            </a:r>
          </a:p>
          <a:p>
            <a:r>
              <a:rPr lang="en-US" altLang="zh-CN" dirty="0">
                <a:latin typeface="+mn-ea"/>
                <a:ea typeface="+mn-ea"/>
              </a:rPr>
              <a:t>    </a:t>
            </a:r>
            <a:r>
              <a:rPr lang="zh-CN" altLang="en-US" dirty="0">
                <a:latin typeface="+mn-ea"/>
                <a:ea typeface="+mn-ea"/>
              </a:rPr>
              <a:t>语句</a:t>
            </a:r>
            <a:r>
              <a:rPr lang="en-US" altLang="zh-CN" dirty="0">
                <a:latin typeface="+mn-ea"/>
                <a:ea typeface="+mn-ea"/>
              </a:rPr>
              <a:t>;</a:t>
            </a:r>
          </a:p>
          <a:p>
            <a:r>
              <a:rPr lang="en-US" altLang="zh-CN" dirty="0">
                <a:latin typeface="+mn-ea"/>
                <a:ea typeface="+mn-ea"/>
              </a:rPr>
              <a:t>}</a:t>
            </a:r>
          </a:p>
        </p:txBody>
      </p:sp>
      <p:sp>
        <p:nvSpPr>
          <p:cNvPr id="19" name="矩形 18"/>
          <p:cNvSpPr/>
          <p:nvPr/>
        </p:nvSpPr>
        <p:spPr>
          <a:xfrm>
            <a:off x="1029444" y="2349674"/>
            <a:ext cx="697627" cy="400110"/>
          </a:xfrm>
          <a:prstGeom prst="rect">
            <a:avLst/>
          </a:prstGeom>
        </p:spPr>
        <p:txBody>
          <a:bodyPr wrap="none">
            <a:spAutoFit/>
          </a:bodyPr>
          <a:lstStyle/>
          <a:p>
            <a:r>
              <a:rPr lang="zh-CN" altLang="en-US" sz="2000" b="1" dirty="0">
                <a:latin typeface="+mn-ea"/>
                <a:ea typeface="+mn-ea"/>
              </a:rPr>
              <a:t>语法</a:t>
            </a:r>
          </a:p>
        </p:txBody>
      </p:sp>
      <p:sp>
        <p:nvSpPr>
          <p:cNvPr id="11" name="矩形 10"/>
          <p:cNvSpPr/>
          <p:nvPr/>
        </p:nvSpPr>
        <p:spPr>
          <a:xfrm>
            <a:off x="5377507" y="4419353"/>
            <a:ext cx="1757715" cy="584775"/>
          </a:xfrm>
          <a:prstGeom prst="rect">
            <a:avLst/>
          </a:prstGeom>
          <a:solidFill>
            <a:schemeClr val="bg1">
              <a:lumMod val="95000"/>
            </a:schemeClr>
          </a:solidFill>
          <a:ln>
            <a:noFill/>
          </a:ln>
        </p:spPr>
        <p:txBody>
          <a:bodyPr wrap="square" anchor="ctr">
            <a:spAutoFit/>
          </a:bodyPr>
          <a:lstStyle/>
          <a:p>
            <a:r>
              <a:rPr lang="en-US" altLang="zh-CN" sz="1600" dirty="0" err="1"/>
              <a:t>outputx</a:t>
            </a:r>
            <a:r>
              <a:rPr lang="en-US" altLang="zh-CN" sz="1600" dirty="0"/>
              <a:t>(1);</a:t>
            </a:r>
          </a:p>
          <a:p>
            <a:r>
              <a:rPr lang="en-US" altLang="zh-CN" sz="1600" dirty="0" err="1"/>
              <a:t>outputx</a:t>
            </a:r>
            <a:r>
              <a:rPr lang="en-US" altLang="zh-CN" sz="1600" dirty="0"/>
              <a:t>(2);</a:t>
            </a:r>
          </a:p>
        </p:txBody>
      </p:sp>
      <p:sp>
        <p:nvSpPr>
          <p:cNvPr id="20" name="圆角矩形 19"/>
          <p:cNvSpPr/>
          <p:nvPr/>
        </p:nvSpPr>
        <p:spPr bwMode="auto">
          <a:xfrm>
            <a:off x="5377506" y="4077405"/>
            <a:ext cx="1757716"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sz="1600" b="1" dirty="0">
                <a:solidFill>
                  <a:schemeClr val="bg1"/>
                </a:solidFill>
                <a:latin typeface="+mn-ea"/>
                <a:ea typeface="+mn-ea"/>
                <a:cs typeface="Calibri" panose="020F0502020204030204" pitchFamily="34" charset="0"/>
              </a:rPr>
              <a:t>函数调用</a:t>
            </a:r>
            <a:endParaRPr kumimoji="1" lang="zh-CN" altLang="en-US" sz="1600" b="1" u="none" strike="noStrike" cap="none" normalizeH="0" baseline="0" dirty="0">
              <a:ln>
                <a:noFill/>
              </a:ln>
              <a:solidFill>
                <a:schemeClr val="bg1"/>
              </a:solidFill>
              <a:effectLst/>
              <a:ea typeface="+mn-ea"/>
              <a:cs typeface="Calibri" panose="020F0502020204030204" pitchFamily="34" charset="0"/>
            </a:endParaRPr>
          </a:p>
        </p:txBody>
      </p:sp>
      <p:sp>
        <p:nvSpPr>
          <p:cNvPr id="21" name="文本框 20"/>
          <p:cNvSpPr txBox="1"/>
          <p:nvPr/>
        </p:nvSpPr>
        <p:spPr>
          <a:xfrm>
            <a:off x="8185819" y="5261764"/>
            <a:ext cx="1757717" cy="584775"/>
          </a:xfrm>
          <a:prstGeom prst="rect">
            <a:avLst/>
          </a:prstGeom>
          <a:solidFill>
            <a:schemeClr val="bg1">
              <a:lumMod val="95000"/>
            </a:schemeClr>
          </a:solidFill>
          <a:ln>
            <a:noFill/>
          </a:ln>
        </p:spPr>
        <p:txBody>
          <a:bodyPr wrap="square" anchor="ctr">
            <a:spAutoFit/>
          </a:bodyPr>
          <a:lstStyle>
            <a:defPPr>
              <a:defRPr lang="zh-CN"/>
            </a:defPPr>
            <a:lvl1pPr>
              <a:defRPr i="1"/>
            </a:lvl1pPr>
          </a:lstStyle>
          <a:p>
            <a:pPr algn="ctr"/>
            <a:r>
              <a:rPr lang="en-US" altLang="zh-CN" sz="1600" i="0" dirty="0">
                <a:ea typeface="+mn-ea"/>
                <a:cs typeface="Calibri" panose="020F0502020204030204" pitchFamily="34" charset="0"/>
              </a:rPr>
              <a:t>value is 1 </a:t>
            </a:r>
          </a:p>
          <a:p>
            <a:pPr algn="ctr"/>
            <a:r>
              <a:rPr lang="en-US" altLang="zh-CN" sz="1600" i="0" dirty="0">
                <a:ea typeface="+mn-ea"/>
                <a:cs typeface="Calibri" panose="020F0502020204030204" pitchFamily="34" charset="0"/>
              </a:rPr>
              <a:t>value is 2</a:t>
            </a:r>
            <a:endParaRPr lang="zh-CN" altLang="en-US" sz="1600" i="0" dirty="0">
              <a:ea typeface="+mn-ea"/>
              <a:cs typeface="Calibri" panose="020F0502020204030204" pitchFamily="34" charset="0"/>
            </a:endParaRPr>
          </a:p>
        </p:txBody>
      </p:sp>
      <p:sp>
        <p:nvSpPr>
          <p:cNvPr id="22" name="圆角矩形 21"/>
          <p:cNvSpPr/>
          <p:nvPr/>
        </p:nvSpPr>
        <p:spPr bwMode="auto">
          <a:xfrm>
            <a:off x="8185818" y="4941302"/>
            <a:ext cx="1757717"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sz="1600" b="1" dirty="0">
                <a:solidFill>
                  <a:schemeClr val="bg1"/>
                </a:solidFill>
                <a:latin typeface="+mn-ea"/>
                <a:ea typeface="+mn-ea"/>
                <a:cs typeface="Calibri" panose="020F0502020204030204" pitchFamily="34" charset="0"/>
              </a:rPr>
              <a:t>输出</a:t>
            </a:r>
            <a:endParaRPr kumimoji="1" lang="zh-CN" altLang="en-US" sz="1600" b="1" u="none" strike="noStrike" cap="none" normalizeH="0" baseline="0" dirty="0">
              <a:ln>
                <a:noFill/>
              </a:ln>
              <a:solidFill>
                <a:schemeClr val="bg1"/>
              </a:solidFill>
              <a:effectLst/>
              <a:ea typeface="+mn-ea"/>
              <a:cs typeface="Calibri" panose="020F0502020204030204" pitchFamily="34" charset="0"/>
            </a:endParaRPr>
          </a:p>
        </p:txBody>
      </p:sp>
      <p:sp>
        <p:nvSpPr>
          <p:cNvPr id="23" name="矩形 22"/>
          <p:cNvSpPr/>
          <p:nvPr/>
        </p:nvSpPr>
        <p:spPr>
          <a:xfrm>
            <a:off x="8185820" y="4203790"/>
            <a:ext cx="1757715" cy="584775"/>
          </a:xfrm>
          <a:prstGeom prst="rect">
            <a:avLst/>
          </a:prstGeom>
          <a:solidFill>
            <a:schemeClr val="bg1">
              <a:lumMod val="95000"/>
            </a:schemeClr>
          </a:solidFill>
          <a:ln>
            <a:noFill/>
          </a:ln>
        </p:spPr>
        <p:txBody>
          <a:bodyPr wrap="square" anchor="ctr">
            <a:spAutoFit/>
          </a:bodyPr>
          <a:lstStyle/>
          <a:p>
            <a:r>
              <a:rPr lang="en-US" altLang="zh-CN" sz="1600" dirty="0" err="1"/>
              <a:t>outputx</a:t>
            </a:r>
            <a:r>
              <a:rPr lang="en-US" altLang="zh-CN" sz="1600" dirty="0"/>
              <a:t>(1, </a:t>
            </a:r>
            <a:r>
              <a:rPr lang="en-US" altLang="zh-CN" sz="1600" dirty="0">
                <a:solidFill>
                  <a:srgbClr val="0000FF"/>
                </a:solidFill>
              </a:rPr>
              <a:t>true</a:t>
            </a:r>
            <a:r>
              <a:rPr lang="en-US" altLang="zh-CN" sz="1600" dirty="0"/>
              <a:t>);</a:t>
            </a:r>
          </a:p>
          <a:p>
            <a:r>
              <a:rPr lang="en-US" altLang="zh-CN" sz="1600" dirty="0" err="1"/>
              <a:t>outputx</a:t>
            </a:r>
            <a:r>
              <a:rPr lang="en-US" altLang="zh-CN" sz="1600" dirty="0"/>
              <a:t>(2);</a:t>
            </a:r>
          </a:p>
        </p:txBody>
      </p:sp>
      <p:sp>
        <p:nvSpPr>
          <p:cNvPr id="24" name="圆角矩形 23"/>
          <p:cNvSpPr/>
          <p:nvPr/>
        </p:nvSpPr>
        <p:spPr bwMode="auto">
          <a:xfrm>
            <a:off x="8185819" y="3861842"/>
            <a:ext cx="1757716"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sz="1600" b="1" dirty="0">
                <a:solidFill>
                  <a:schemeClr val="bg1"/>
                </a:solidFill>
                <a:latin typeface="+mn-ea"/>
                <a:ea typeface="+mn-ea"/>
                <a:cs typeface="Calibri" panose="020F0502020204030204" pitchFamily="34" charset="0"/>
              </a:rPr>
              <a:t>函数调用</a:t>
            </a:r>
            <a:endParaRPr kumimoji="1" lang="zh-CN" altLang="en-US" sz="1600" b="1" u="none" strike="noStrike" cap="none" normalizeH="0" baseline="0" dirty="0">
              <a:ln>
                <a:noFill/>
              </a:ln>
              <a:solidFill>
                <a:schemeClr val="bg1"/>
              </a:solidFill>
              <a:effectLst/>
              <a:ea typeface="+mn-ea"/>
              <a:cs typeface="Calibri" panose="020F0502020204030204" pitchFamily="34" charset="0"/>
            </a:endParaRPr>
          </a:p>
        </p:txBody>
      </p:sp>
      <p:sp>
        <p:nvSpPr>
          <p:cNvPr id="25" name="文本框 24"/>
          <p:cNvSpPr txBox="1"/>
          <p:nvPr/>
        </p:nvSpPr>
        <p:spPr>
          <a:xfrm>
            <a:off x="7753771" y="5858853"/>
            <a:ext cx="2882285" cy="338554"/>
          </a:xfrm>
          <a:prstGeom prst="rect">
            <a:avLst/>
          </a:prstGeom>
          <a:noFill/>
        </p:spPr>
        <p:txBody>
          <a:bodyPr wrap="square" rtlCol="0">
            <a:spAutoFit/>
          </a:bodyPr>
          <a:lstStyle/>
          <a:p>
            <a:pPr algn="ctr"/>
            <a:r>
              <a:rPr lang="en-US" altLang="zh-CN" sz="1600" dirty="0">
                <a:latin typeface="+mn-ea"/>
                <a:ea typeface="+mn-ea"/>
              </a:rPr>
              <a:t>2</a:t>
            </a:r>
            <a:r>
              <a:rPr lang="zh-CN" altLang="en-US" sz="1600" dirty="0">
                <a:latin typeface="+mn-ea"/>
                <a:ea typeface="+mn-ea"/>
              </a:rPr>
              <a:t>次调用结果被输出在</a:t>
            </a:r>
            <a:r>
              <a:rPr lang="en-US" altLang="zh-CN" sz="1600" dirty="0">
                <a:latin typeface="+mn-ea"/>
                <a:ea typeface="+mn-ea"/>
              </a:rPr>
              <a:t>2</a:t>
            </a:r>
            <a:r>
              <a:rPr lang="zh-CN" altLang="en-US" sz="1600" dirty="0">
                <a:latin typeface="+mn-ea"/>
                <a:ea typeface="+mn-ea"/>
              </a:rPr>
              <a:t>行</a:t>
            </a:r>
          </a:p>
        </p:txBody>
      </p:sp>
      <p:sp>
        <p:nvSpPr>
          <p:cNvPr id="16" name="矩形 15"/>
          <p:cNvSpPr/>
          <p:nvPr/>
        </p:nvSpPr>
        <p:spPr>
          <a:xfrm>
            <a:off x="1045703" y="6238106"/>
            <a:ext cx="9300356" cy="369332"/>
          </a:xfrm>
          <a:prstGeom prst="rect">
            <a:avLst/>
          </a:prstGeom>
        </p:spPr>
        <p:txBody>
          <a:bodyPr wrap="square">
            <a:spAutoFit/>
          </a:bodyPr>
          <a:lstStyle/>
          <a:p>
            <a:r>
              <a:rPr lang="zh-CN" altLang="en-US" b="1" dirty="0">
                <a:latin typeface="+mn-ea"/>
                <a:ea typeface="+mn-ea"/>
              </a:rPr>
              <a:t>默认参数的定义必须是从右向左，并且最右边一个参数的右边不能有未指定默认值的参数</a:t>
            </a:r>
          </a:p>
        </p:txBody>
      </p:sp>
    </p:spTree>
    <p:extLst>
      <p:ext uri="{BB962C8B-B14F-4D97-AF65-F5344CB8AC3E}">
        <p14:creationId xmlns:p14="http://schemas.microsoft.com/office/powerpoint/2010/main" val="1832990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rgbClr val="FF0000"/>
                </a:solidFill>
                <a:latin typeface="微软雅黑" panose="020B0503020204020204" pitchFamily="34" charset="-122"/>
                <a:ea typeface="微软雅黑" panose="020B0503020204020204" pitchFamily="34" charset="-122"/>
              </a:rPr>
              <a:t>函数</a:t>
            </a:r>
            <a:r>
              <a:rPr lang="en-US" altLang="zh-CN" sz="3600" dirty="0">
                <a:solidFill>
                  <a:srgbClr val="FF0000"/>
                </a:solidFill>
                <a:latin typeface="微软雅黑" panose="020B0503020204020204" pitchFamily="34" charset="-122"/>
                <a:ea typeface="微软雅黑" panose="020B0503020204020204" pitchFamily="34" charset="-122"/>
              </a:rPr>
              <a:t>——return</a:t>
            </a:r>
            <a:r>
              <a:rPr lang="zh-CN" altLang="en-US" sz="3600" dirty="0">
                <a:solidFill>
                  <a:srgbClr val="FF0000"/>
                </a:solidFill>
                <a:latin typeface="微软雅黑" panose="020B0503020204020204" pitchFamily="34" charset="-122"/>
                <a:ea typeface="微软雅黑" panose="020B0503020204020204" pitchFamily="34" charset="-122"/>
              </a:rPr>
              <a:t>语句</a:t>
            </a:r>
          </a:p>
        </p:txBody>
      </p:sp>
      <p:sp>
        <p:nvSpPr>
          <p:cNvPr id="3" name="内容占位符 2"/>
          <p:cNvSpPr>
            <a:spLocks noGrp="1"/>
          </p:cNvSpPr>
          <p:nvPr>
            <p:ph idx="1"/>
          </p:nvPr>
        </p:nvSpPr>
        <p:spPr>
          <a:xfrm>
            <a:off x="590400" y="908261"/>
            <a:ext cx="11088000" cy="649325"/>
          </a:xfrm>
        </p:spPr>
        <p:txBody>
          <a:bodyPr anchor="ctr">
            <a:normAutofit/>
          </a:bodyPr>
          <a:lstStyle/>
          <a:p>
            <a:pPr>
              <a:buFont typeface="Wingdings" panose="05000000000000000000" pitchFamily="2" charset="2"/>
              <a:buChar char="n"/>
            </a:pPr>
            <a:r>
              <a:rPr lang="en-US" altLang="zh-CN" dirty="0"/>
              <a:t>return</a:t>
            </a:r>
            <a:r>
              <a:rPr lang="zh-CN" altLang="en-US" dirty="0"/>
              <a:t>语句</a:t>
            </a:r>
          </a:p>
        </p:txBody>
      </p:sp>
      <p:sp>
        <p:nvSpPr>
          <p:cNvPr id="5" name="文本框 4"/>
          <p:cNvSpPr txBox="1"/>
          <p:nvPr/>
        </p:nvSpPr>
        <p:spPr>
          <a:xfrm>
            <a:off x="1055985" y="1413570"/>
            <a:ext cx="10514210" cy="1670778"/>
          </a:xfrm>
          <a:prstGeom prst="rect">
            <a:avLst/>
          </a:prstGeom>
          <a:noFill/>
        </p:spPr>
        <p:txBody>
          <a:bodyPr wrap="square" rtlCol="0">
            <a:spAutoFit/>
          </a:bodyPr>
          <a:lstStyle/>
          <a:p>
            <a:pPr marL="285750" indent="-285750">
              <a:lnSpc>
                <a:spcPct val="200000"/>
              </a:lnSpc>
              <a:buFont typeface="Wingdings" panose="05000000000000000000" pitchFamily="2" charset="2"/>
              <a:buChar char="n"/>
            </a:pPr>
            <a:r>
              <a:rPr lang="en-US" altLang="zh-CN" dirty="0">
                <a:latin typeface="+mn-ea"/>
                <a:ea typeface="+mn-ea"/>
              </a:rPr>
              <a:t>return</a:t>
            </a:r>
            <a:r>
              <a:rPr lang="zh-CN" altLang="en-US" dirty="0">
                <a:latin typeface="+mn-ea"/>
                <a:ea typeface="+mn-ea"/>
              </a:rPr>
              <a:t>语句用于结束当前正在执行的函数</a:t>
            </a:r>
            <a:endParaRPr lang="en-US" altLang="zh-CN" dirty="0">
              <a:latin typeface="+mn-ea"/>
              <a:ea typeface="+mn-ea"/>
            </a:endParaRPr>
          </a:p>
          <a:p>
            <a:pPr marL="285750" indent="-285750">
              <a:lnSpc>
                <a:spcPct val="200000"/>
              </a:lnSpc>
              <a:buFont typeface="Wingdings" panose="05000000000000000000" pitchFamily="2" charset="2"/>
              <a:buChar char="n"/>
            </a:pPr>
            <a:r>
              <a:rPr lang="zh-CN" altLang="en-US" dirty="0">
                <a:latin typeface="+mn-ea"/>
                <a:ea typeface="+mn-ea"/>
              </a:rPr>
              <a:t>将控制权交给调用此函数的地方</a:t>
            </a:r>
            <a:endParaRPr lang="en-US" altLang="zh-CN" dirty="0">
              <a:latin typeface="+mn-ea"/>
              <a:ea typeface="+mn-ea"/>
            </a:endParaRPr>
          </a:p>
          <a:p>
            <a:pPr marL="285750" indent="-285750">
              <a:lnSpc>
                <a:spcPct val="200000"/>
              </a:lnSpc>
              <a:buFont typeface="Wingdings" panose="05000000000000000000" pitchFamily="2" charset="2"/>
              <a:buChar char="n"/>
            </a:pPr>
            <a:r>
              <a:rPr lang="zh-CN" altLang="en-US" dirty="0">
                <a:latin typeface="+mn-ea"/>
                <a:ea typeface="+mn-ea"/>
              </a:rPr>
              <a:t>同时可以返回被调用函数执行结果（非</a:t>
            </a:r>
            <a:r>
              <a:rPr lang="en-US" altLang="zh-CN" dirty="0">
                <a:latin typeface="+mn-ea"/>
                <a:ea typeface="+mn-ea"/>
              </a:rPr>
              <a:t>void</a:t>
            </a:r>
            <a:r>
              <a:rPr lang="zh-CN" altLang="en-US" dirty="0">
                <a:latin typeface="+mn-ea"/>
                <a:ea typeface="+mn-ea"/>
              </a:rPr>
              <a:t>类型返回类型函数）</a:t>
            </a:r>
          </a:p>
        </p:txBody>
      </p:sp>
      <p:sp>
        <p:nvSpPr>
          <p:cNvPr id="18" name="矩形 17"/>
          <p:cNvSpPr/>
          <p:nvPr/>
        </p:nvSpPr>
        <p:spPr>
          <a:xfrm>
            <a:off x="1129035" y="3861842"/>
            <a:ext cx="3528392" cy="1200329"/>
          </a:xfrm>
          <a:prstGeom prst="rect">
            <a:avLst/>
          </a:prstGeom>
          <a:solidFill>
            <a:schemeClr val="bg1">
              <a:lumMod val="95000"/>
            </a:schemeClr>
          </a:solidFill>
        </p:spPr>
        <p:txBody>
          <a:bodyPr wrap="square" anchor="ctr">
            <a:spAutoFit/>
          </a:bodyPr>
          <a:lstStyle/>
          <a:p>
            <a:pPr>
              <a:lnSpc>
                <a:spcPct val="200000"/>
              </a:lnSpc>
            </a:pPr>
            <a:r>
              <a:rPr lang="en-US" altLang="zh-CN" dirty="0">
                <a:latin typeface="+mn-ea"/>
                <a:ea typeface="+mn-ea"/>
              </a:rPr>
              <a:t>return;</a:t>
            </a:r>
          </a:p>
          <a:p>
            <a:pPr>
              <a:lnSpc>
                <a:spcPct val="200000"/>
              </a:lnSpc>
            </a:pPr>
            <a:r>
              <a:rPr lang="en-US" altLang="zh-CN" dirty="0">
                <a:latin typeface="+mn-ea"/>
                <a:ea typeface="+mn-ea"/>
              </a:rPr>
              <a:t>return </a:t>
            </a:r>
            <a:r>
              <a:rPr lang="zh-CN" altLang="en-US" dirty="0">
                <a:latin typeface="+mn-ea"/>
                <a:ea typeface="+mn-ea"/>
              </a:rPr>
              <a:t>表达式</a:t>
            </a:r>
            <a:r>
              <a:rPr lang="en-US" altLang="zh-CN" dirty="0">
                <a:latin typeface="+mn-ea"/>
                <a:ea typeface="+mn-ea"/>
              </a:rPr>
              <a:t>;</a:t>
            </a:r>
          </a:p>
        </p:txBody>
      </p:sp>
      <p:sp>
        <p:nvSpPr>
          <p:cNvPr id="19" name="矩形 18"/>
          <p:cNvSpPr/>
          <p:nvPr/>
        </p:nvSpPr>
        <p:spPr>
          <a:xfrm>
            <a:off x="1050776" y="3352517"/>
            <a:ext cx="697627" cy="400110"/>
          </a:xfrm>
          <a:prstGeom prst="rect">
            <a:avLst/>
          </a:prstGeom>
        </p:spPr>
        <p:txBody>
          <a:bodyPr wrap="none">
            <a:spAutoFit/>
          </a:bodyPr>
          <a:lstStyle/>
          <a:p>
            <a:r>
              <a:rPr lang="zh-CN" altLang="en-US" sz="2000" b="1" dirty="0">
                <a:latin typeface="+mn-ea"/>
                <a:ea typeface="+mn-ea"/>
              </a:rPr>
              <a:t>语法</a:t>
            </a:r>
          </a:p>
        </p:txBody>
      </p:sp>
    </p:spTree>
    <p:extLst>
      <p:ext uri="{BB962C8B-B14F-4D97-AF65-F5344CB8AC3E}">
        <p14:creationId xmlns:p14="http://schemas.microsoft.com/office/powerpoint/2010/main" val="784241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rgbClr val="FF0000"/>
                </a:solidFill>
                <a:latin typeface="微软雅黑" panose="020B0503020204020204" pitchFamily="34" charset="-122"/>
                <a:ea typeface="微软雅黑" panose="020B0503020204020204" pitchFamily="34" charset="-122"/>
              </a:rPr>
              <a:t>函数</a:t>
            </a:r>
            <a:r>
              <a:rPr lang="en-US" altLang="zh-CN" sz="3600" dirty="0">
                <a:solidFill>
                  <a:srgbClr val="FF0000"/>
                </a:solidFill>
                <a:latin typeface="微软雅黑" panose="020B0503020204020204" pitchFamily="34" charset="-122"/>
                <a:ea typeface="微软雅黑" panose="020B0503020204020204" pitchFamily="34" charset="-122"/>
              </a:rPr>
              <a:t>——return</a:t>
            </a:r>
            <a:r>
              <a:rPr lang="zh-CN" altLang="en-US" sz="3600" dirty="0">
                <a:solidFill>
                  <a:srgbClr val="FF0000"/>
                </a:solidFill>
                <a:latin typeface="微软雅黑" panose="020B0503020204020204" pitchFamily="34" charset="-122"/>
                <a:ea typeface="微软雅黑" panose="020B0503020204020204" pitchFamily="34" charset="-122"/>
              </a:rPr>
              <a:t>语句</a:t>
            </a:r>
          </a:p>
        </p:txBody>
      </p:sp>
      <p:sp>
        <p:nvSpPr>
          <p:cNvPr id="3" name="内容占位符 2"/>
          <p:cNvSpPr>
            <a:spLocks noGrp="1"/>
          </p:cNvSpPr>
          <p:nvPr>
            <p:ph idx="1"/>
          </p:nvPr>
        </p:nvSpPr>
        <p:spPr>
          <a:xfrm>
            <a:off x="590400" y="908261"/>
            <a:ext cx="11088000" cy="649325"/>
          </a:xfrm>
        </p:spPr>
        <p:txBody>
          <a:bodyPr anchor="ctr">
            <a:normAutofit/>
          </a:bodyPr>
          <a:lstStyle/>
          <a:p>
            <a:pPr>
              <a:buFont typeface="Wingdings" panose="05000000000000000000" pitchFamily="2" charset="2"/>
              <a:buChar char="n"/>
            </a:pPr>
            <a:r>
              <a:rPr lang="zh-CN" altLang="en-US" dirty="0"/>
              <a:t>无返回值函数</a:t>
            </a:r>
          </a:p>
        </p:txBody>
      </p:sp>
      <p:sp>
        <p:nvSpPr>
          <p:cNvPr id="5" name="文本框 4"/>
          <p:cNvSpPr txBox="1"/>
          <p:nvPr/>
        </p:nvSpPr>
        <p:spPr>
          <a:xfrm>
            <a:off x="1055984" y="1481803"/>
            <a:ext cx="10442203" cy="1338828"/>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zh-CN" altLang="en-US" dirty="0">
                <a:latin typeface="+mn-ea"/>
                <a:ea typeface="+mn-ea"/>
              </a:rPr>
              <a:t>无返回值类型函数使用</a:t>
            </a:r>
            <a:r>
              <a:rPr lang="en-US" altLang="zh-CN" dirty="0">
                <a:latin typeface="+mn-ea"/>
                <a:ea typeface="+mn-ea"/>
              </a:rPr>
              <a:t>“return;”</a:t>
            </a:r>
            <a:r>
              <a:rPr lang="zh-CN" altLang="en-US" dirty="0">
                <a:latin typeface="+mn-ea"/>
                <a:ea typeface="+mn-ea"/>
              </a:rPr>
              <a:t>语句结束函数执行</a:t>
            </a:r>
            <a:endParaRPr lang="en-US" altLang="zh-CN" dirty="0">
              <a:latin typeface="+mn-ea"/>
              <a:ea typeface="+mn-ea"/>
            </a:endParaRPr>
          </a:p>
          <a:p>
            <a:pPr marL="285750" indent="-285750">
              <a:lnSpc>
                <a:spcPct val="150000"/>
              </a:lnSpc>
              <a:buFont typeface="Wingdings" panose="05000000000000000000" pitchFamily="2" charset="2"/>
              <a:buChar char="n"/>
            </a:pPr>
            <a:r>
              <a:rPr lang="zh-CN" altLang="en-US" dirty="0">
                <a:latin typeface="+mn-ea"/>
                <a:ea typeface="+mn-ea"/>
              </a:rPr>
              <a:t>返回类型为</a:t>
            </a:r>
            <a:r>
              <a:rPr lang="en-US" altLang="zh-CN" dirty="0">
                <a:latin typeface="+mn-ea"/>
                <a:ea typeface="+mn-ea"/>
              </a:rPr>
              <a:t>void</a:t>
            </a:r>
            <a:r>
              <a:rPr lang="zh-CN" altLang="en-US" dirty="0">
                <a:latin typeface="+mn-ea"/>
                <a:ea typeface="+mn-ea"/>
              </a:rPr>
              <a:t>类型的函数中，</a:t>
            </a:r>
            <a:r>
              <a:rPr lang="en-US" altLang="zh-CN" dirty="0">
                <a:latin typeface="+mn-ea"/>
                <a:ea typeface="+mn-ea"/>
              </a:rPr>
              <a:t>“return;”</a:t>
            </a:r>
            <a:r>
              <a:rPr lang="zh-CN" altLang="en-US" dirty="0">
                <a:latin typeface="+mn-ea"/>
                <a:ea typeface="+mn-ea"/>
              </a:rPr>
              <a:t>语句不是必须的，隐式的</a:t>
            </a:r>
            <a:r>
              <a:rPr lang="en-US" altLang="zh-CN" dirty="0">
                <a:latin typeface="+mn-ea"/>
                <a:ea typeface="+mn-ea"/>
              </a:rPr>
              <a:t>“return;”</a:t>
            </a:r>
            <a:r>
              <a:rPr lang="zh-CN" altLang="en-US" dirty="0">
                <a:latin typeface="+mn-ea"/>
                <a:ea typeface="+mn-ea"/>
              </a:rPr>
              <a:t>发生在函数的最后一个语句完成时</a:t>
            </a:r>
            <a:endParaRPr lang="en-US" altLang="zh-CN" dirty="0">
              <a:latin typeface="+mn-ea"/>
              <a:ea typeface="+mn-ea"/>
            </a:endParaRPr>
          </a:p>
        </p:txBody>
      </p:sp>
      <p:grpSp>
        <p:nvGrpSpPr>
          <p:cNvPr id="25" name="组合 24"/>
          <p:cNvGrpSpPr/>
          <p:nvPr/>
        </p:nvGrpSpPr>
        <p:grpSpPr>
          <a:xfrm>
            <a:off x="1489075" y="2750265"/>
            <a:ext cx="3342771" cy="3847881"/>
            <a:chOff x="1043005" y="2849003"/>
            <a:chExt cx="3342771" cy="3847881"/>
          </a:xfrm>
        </p:grpSpPr>
        <p:sp>
          <p:nvSpPr>
            <p:cNvPr id="24" name="矩形 23"/>
            <p:cNvSpPr/>
            <p:nvPr/>
          </p:nvSpPr>
          <p:spPr bwMode="auto">
            <a:xfrm>
              <a:off x="1043005" y="2925738"/>
              <a:ext cx="3339530" cy="3771146"/>
            </a:xfrm>
            <a:prstGeom prst="rect">
              <a:avLst/>
            </a:prstGeom>
            <a:solidFill>
              <a:schemeClr val="bg1">
                <a:lumMod val="9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 name="组合 6"/>
            <p:cNvGrpSpPr/>
            <p:nvPr/>
          </p:nvGrpSpPr>
          <p:grpSpPr>
            <a:xfrm>
              <a:off x="1055984" y="4022018"/>
              <a:ext cx="3329792" cy="2674866"/>
              <a:chOff x="3991931" y="3569449"/>
              <a:chExt cx="3329792" cy="2674866"/>
            </a:xfrm>
          </p:grpSpPr>
          <p:sp>
            <p:nvSpPr>
              <p:cNvPr id="13" name="文本框 12"/>
              <p:cNvSpPr txBox="1"/>
              <p:nvPr/>
            </p:nvSpPr>
            <p:spPr>
              <a:xfrm>
                <a:off x="3995172" y="3935991"/>
                <a:ext cx="3326551" cy="2308324"/>
              </a:xfrm>
              <a:prstGeom prst="rect">
                <a:avLst/>
              </a:prstGeom>
              <a:solidFill>
                <a:schemeClr val="bg1">
                  <a:lumMod val="95000"/>
                </a:schemeClr>
              </a:solidFill>
              <a:ln>
                <a:noFill/>
              </a:ln>
            </p:spPr>
            <p:txBody>
              <a:bodyPr wrap="square" anchor="ctr">
                <a:spAutoFit/>
              </a:bodyPr>
              <a:lstStyle>
                <a:defPPr>
                  <a:defRPr lang="zh-CN"/>
                </a:defPPr>
                <a:lvl1pPr>
                  <a:defRPr i="1"/>
                </a:lvl1pPr>
              </a:lstStyle>
              <a:p>
                <a:r>
                  <a:rPr lang="en-US" altLang="zh-CN" sz="1600" i="0" dirty="0"/>
                  <a:t>void output()</a:t>
                </a:r>
              </a:p>
              <a:p>
                <a:r>
                  <a:rPr lang="en-US" altLang="zh-CN" sz="1600" i="0" dirty="0"/>
                  <a:t>{</a:t>
                </a:r>
              </a:p>
              <a:p>
                <a:r>
                  <a:rPr lang="en-US" altLang="zh-CN" sz="1600" i="0" dirty="0"/>
                  <a:t>    std::cout &lt;&lt; "execute done";</a:t>
                </a:r>
              </a:p>
              <a:p>
                <a:r>
                  <a:rPr lang="en-US" altLang="zh-CN" sz="1600" i="0" dirty="0"/>
                  <a:t>}</a:t>
                </a:r>
                <a:br>
                  <a:rPr lang="en-US" altLang="zh-CN" sz="1600" i="0" dirty="0"/>
                </a:br>
                <a:r>
                  <a:rPr lang="en-US" altLang="zh-CN" sz="1600" i="0" dirty="0"/>
                  <a:t>void swap(int &amp;v1, int &amp;v2)</a:t>
                </a:r>
              </a:p>
              <a:p>
                <a:r>
                  <a:rPr lang="en-US" altLang="zh-CN" sz="1600" i="0" dirty="0"/>
                  <a:t>{</a:t>
                </a:r>
              </a:p>
              <a:p>
                <a:r>
                  <a:rPr lang="en-US" altLang="zh-CN" sz="1600" i="0" dirty="0"/>
                  <a:t>    …</a:t>
                </a:r>
              </a:p>
              <a:p>
                <a:r>
                  <a:rPr lang="en-US" altLang="zh-CN" sz="1600" i="0" dirty="0"/>
                  <a:t>    return output();</a:t>
                </a:r>
              </a:p>
              <a:p>
                <a:r>
                  <a:rPr lang="en-US" altLang="zh-CN" sz="1600" i="0" dirty="0"/>
                  <a:t>}</a:t>
                </a:r>
              </a:p>
            </p:txBody>
          </p:sp>
          <p:sp>
            <p:nvSpPr>
              <p:cNvPr id="14" name="圆角矩形 13"/>
              <p:cNvSpPr/>
              <p:nvPr/>
            </p:nvSpPr>
            <p:spPr bwMode="auto">
              <a:xfrm>
                <a:off x="3991931" y="3569449"/>
                <a:ext cx="3326551"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sz="1600" b="1" dirty="0">
                    <a:solidFill>
                      <a:schemeClr val="bg1"/>
                    </a:solidFill>
                    <a:latin typeface="+mn-ea"/>
                    <a:ea typeface="+mn-ea"/>
                    <a:cs typeface="Calibri" panose="020F0502020204030204" pitchFamily="34" charset="0"/>
                  </a:rPr>
                  <a:t>示例</a:t>
                </a:r>
                <a:endParaRPr kumimoji="1" lang="zh-CN" altLang="en-US" sz="1600" b="1" u="none" strike="noStrike" cap="none" normalizeH="0" baseline="0" dirty="0">
                  <a:ln>
                    <a:noFill/>
                  </a:ln>
                  <a:solidFill>
                    <a:schemeClr val="bg1"/>
                  </a:solidFill>
                  <a:effectLst/>
                  <a:ea typeface="+mn-ea"/>
                  <a:cs typeface="Calibri" panose="020F0502020204030204" pitchFamily="34" charset="0"/>
                </a:endParaRPr>
              </a:p>
            </p:txBody>
          </p:sp>
        </p:grpSp>
        <p:sp>
          <p:nvSpPr>
            <p:cNvPr id="17" name="文本框 16"/>
            <p:cNvSpPr txBox="1"/>
            <p:nvPr/>
          </p:nvSpPr>
          <p:spPr>
            <a:xfrm>
              <a:off x="1043005" y="2849003"/>
              <a:ext cx="3339951" cy="12003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latin typeface="+mn-ea"/>
                  <a:ea typeface="+mn-ea"/>
                </a:rPr>
                <a:t>在返回类型为</a:t>
              </a:r>
              <a:r>
                <a:rPr lang="en-US" altLang="zh-CN" sz="1600" dirty="0">
                  <a:latin typeface="+mn-ea"/>
                  <a:ea typeface="+mn-ea"/>
                </a:rPr>
                <a:t>void</a:t>
              </a:r>
              <a:r>
                <a:rPr lang="zh-CN" altLang="en-US" sz="1600" dirty="0">
                  <a:latin typeface="+mn-ea"/>
                  <a:ea typeface="+mn-ea"/>
                </a:rPr>
                <a:t>的函数中可以返回另外一个同样返回类型为</a:t>
              </a:r>
              <a:r>
                <a:rPr lang="en-US" altLang="zh-CN" sz="1600" dirty="0">
                  <a:latin typeface="+mn-ea"/>
                  <a:ea typeface="+mn-ea"/>
                </a:rPr>
                <a:t>void</a:t>
              </a:r>
              <a:r>
                <a:rPr lang="zh-CN" altLang="en-US" sz="1600" dirty="0">
                  <a:latin typeface="+mn-ea"/>
                  <a:ea typeface="+mn-ea"/>
                </a:rPr>
                <a:t>的函数调用结果</a:t>
              </a:r>
            </a:p>
          </p:txBody>
        </p:sp>
      </p:grpSp>
      <p:grpSp>
        <p:nvGrpSpPr>
          <p:cNvPr id="30" name="组合 29"/>
          <p:cNvGrpSpPr/>
          <p:nvPr/>
        </p:nvGrpSpPr>
        <p:grpSpPr>
          <a:xfrm>
            <a:off x="6134400" y="2808087"/>
            <a:ext cx="3369751" cy="3790059"/>
            <a:chOff x="4848085" y="2690801"/>
            <a:chExt cx="3369751" cy="3790059"/>
          </a:xfrm>
        </p:grpSpPr>
        <p:sp>
          <p:nvSpPr>
            <p:cNvPr id="27" name="矩形 26"/>
            <p:cNvSpPr/>
            <p:nvPr/>
          </p:nvSpPr>
          <p:spPr bwMode="auto">
            <a:xfrm>
              <a:off x="4878306" y="2709714"/>
              <a:ext cx="3339530" cy="3771146"/>
            </a:xfrm>
            <a:prstGeom prst="rect">
              <a:avLst/>
            </a:prstGeom>
            <a:solidFill>
              <a:schemeClr val="bg1">
                <a:lumMod val="9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矩形 7"/>
            <p:cNvSpPr/>
            <p:nvPr/>
          </p:nvSpPr>
          <p:spPr>
            <a:xfrm>
              <a:off x="4881547" y="3954416"/>
              <a:ext cx="3306489" cy="1323439"/>
            </a:xfrm>
            <a:prstGeom prst="rect">
              <a:avLst/>
            </a:prstGeom>
            <a:solidFill>
              <a:schemeClr val="bg1">
                <a:lumMod val="95000"/>
              </a:schemeClr>
            </a:solidFill>
          </p:spPr>
          <p:txBody>
            <a:bodyPr wrap="square" anchor="ctr">
              <a:spAutoFit/>
            </a:bodyPr>
            <a:lstStyle/>
            <a:p>
              <a:r>
                <a:rPr lang="en-US" altLang="zh-CN" sz="1600" dirty="0"/>
                <a:t>void swap(int </a:t>
              </a:r>
              <a:r>
                <a:rPr lang="en-US" altLang="zh-CN" sz="1600" dirty="0">
                  <a:solidFill>
                    <a:srgbClr val="00B0F0"/>
                  </a:solidFill>
                </a:rPr>
                <a:t>&amp;</a:t>
              </a:r>
              <a:r>
                <a:rPr lang="en-US" altLang="zh-CN" sz="1600" dirty="0"/>
                <a:t>v1, int </a:t>
              </a:r>
              <a:r>
                <a:rPr lang="en-US" altLang="zh-CN" sz="1600" dirty="0">
                  <a:solidFill>
                    <a:srgbClr val="00B0F0"/>
                  </a:solidFill>
                </a:rPr>
                <a:t>&amp;</a:t>
              </a:r>
              <a:r>
                <a:rPr lang="en-US" altLang="zh-CN" sz="1600" dirty="0"/>
                <a:t>v2)</a:t>
              </a:r>
            </a:p>
            <a:p>
              <a:r>
                <a:rPr lang="en-US" altLang="zh-CN" sz="1600" dirty="0"/>
                <a:t>{</a:t>
              </a:r>
            </a:p>
            <a:p>
              <a:r>
                <a:rPr lang="en-US" altLang="zh-CN" sz="1600" dirty="0"/>
                <a:t>    …</a:t>
              </a:r>
            </a:p>
            <a:p>
              <a:r>
                <a:rPr lang="en-US" altLang="zh-CN" sz="1600" dirty="0"/>
                <a:t>    </a:t>
              </a:r>
              <a:r>
                <a:rPr lang="en-US" altLang="zh-CN" sz="1600" dirty="0">
                  <a:solidFill>
                    <a:srgbClr val="FF4040"/>
                  </a:solidFill>
                </a:rPr>
                <a:t>return 0;</a:t>
              </a:r>
            </a:p>
            <a:p>
              <a:r>
                <a:rPr lang="en-US" altLang="zh-CN" sz="1600" dirty="0"/>
                <a:t>}</a:t>
              </a:r>
            </a:p>
          </p:txBody>
        </p:sp>
        <p:sp>
          <p:nvSpPr>
            <p:cNvPr id="9" name="圆角矩形 8"/>
            <p:cNvSpPr/>
            <p:nvPr/>
          </p:nvSpPr>
          <p:spPr bwMode="auto">
            <a:xfrm>
              <a:off x="4881547" y="3630811"/>
              <a:ext cx="3306490"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sz="1600" b="1" dirty="0">
                  <a:solidFill>
                    <a:schemeClr val="bg1"/>
                  </a:solidFill>
                  <a:latin typeface="+mn-ea"/>
                  <a:ea typeface="+mn-ea"/>
                  <a:cs typeface="Calibri" panose="020F0502020204030204" pitchFamily="34" charset="0"/>
                </a:rPr>
                <a:t>示例</a:t>
              </a:r>
              <a:endParaRPr kumimoji="1" lang="zh-CN" altLang="en-US" sz="1600" b="1" u="none" strike="noStrike" cap="none" normalizeH="0" baseline="0" dirty="0">
                <a:ln>
                  <a:noFill/>
                </a:ln>
                <a:solidFill>
                  <a:schemeClr val="bg1"/>
                </a:solidFill>
                <a:effectLst/>
                <a:ea typeface="+mn-ea"/>
                <a:cs typeface="Calibri" panose="020F0502020204030204" pitchFamily="34" charset="0"/>
              </a:endParaRPr>
            </a:p>
          </p:txBody>
        </p:sp>
        <p:sp>
          <p:nvSpPr>
            <p:cNvPr id="23" name="文本框 22"/>
            <p:cNvSpPr txBox="1"/>
            <p:nvPr/>
          </p:nvSpPr>
          <p:spPr>
            <a:xfrm>
              <a:off x="4881547" y="5734050"/>
              <a:ext cx="2946897" cy="584775"/>
            </a:xfrm>
            <a:prstGeom prst="rect">
              <a:avLst/>
            </a:prstGeom>
            <a:solidFill>
              <a:schemeClr val="bg1">
                <a:lumMod val="95000"/>
              </a:schemeClr>
            </a:solidFill>
            <a:ln>
              <a:noFill/>
            </a:ln>
          </p:spPr>
          <p:txBody>
            <a:bodyPr wrap="square" anchor="ctr">
              <a:spAutoFit/>
            </a:bodyPr>
            <a:lstStyle>
              <a:defPPr>
                <a:defRPr lang="zh-CN"/>
              </a:defPPr>
              <a:lvl1pPr>
                <a:defRPr i="1"/>
              </a:lvl1pPr>
            </a:lstStyle>
            <a:p>
              <a:r>
                <a:rPr lang="en-US" altLang="zh-CN" sz="1600" i="0" dirty="0">
                  <a:solidFill>
                    <a:srgbClr val="FF4040"/>
                  </a:solidFill>
                  <a:ea typeface="+mn-ea"/>
                  <a:cs typeface="Calibri" panose="020F0502020204030204" pitchFamily="34" charset="0"/>
                </a:rPr>
                <a:t>error</a:t>
              </a:r>
              <a:r>
                <a:rPr lang="en-US" altLang="zh-CN" sz="1600" i="0" dirty="0">
                  <a:ea typeface="+mn-ea"/>
                  <a:cs typeface="Calibri" panose="020F0502020204030204" pitchFamily="34" charset="0"/>
                </a:rPr>
                <a:t>: return-statement with a value, in function returning </a:t>
              </a:r>
              <a:r>
                <a:rPr lang="en-US" altLang="zh-CN" sz="1600" i="0" dirty="0">
                  <a:solidFill>
                    <a:srgbClr val="FF4040"/>
                  </a:solidFill>
                  <a:ea typeface="+mn-ea"/>
                  <a:cs typeface="Calibri" panose="020F0502020204030204" pitchFamily="34" charset="0"/>
                </a:rPr>
                <a:t>'void'</a:t>
              </a:r>
              <a:endParaRPr lang="zh-CN" altLang="en-US" sz="1600" i="0" dirty="0">
                <a:solidFill>
                  <a:srgbClr val="FF4040"/>
                </a:solidFill>
                <a:ea typeface="+mn-ea"/>
                <a:cs typeface="Calibri" panose="020F0502020204030204" pitchFamily="34" charset="0"/>
              </a:endParaRPr>
            </a:p>
          </p:txBody>
        </p:sp>
        <p:sp>
          <p:nvSpPr>
            <p:cNvPr id="28" name="文本框 27"/>
            <p:cNvSpPr txBox="1"/>
            <p:nvPr/>
          </p:nvSpPr>
          <p:spPr>
            <a:xfrm>
              <a:off x="4848085" y="2690801"/>
              <a:ext cx="3339951" cy="8309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latin typeface="+mn-ea"/>
                  <a:ea typeface="+mn-ea"/>
                </a:rPr>
                <a:t>在返回类型为</a:t>
              </a:r>
              <a:r>
                <a:rPr lang="en-US" altLang="zh-CN" sz="1600" dirty="0">
                  <a:latin typeface="+mn-ea"/>
                  <a:ea typeface="+mn-ea"/>
                </a:rPr>
                <a:t>void</a:t>
              </a:r>
              <a:r>
                <a:rPr lang="zh-CN" altLang="en-US" sz="1600" dirty="0">
                  <a:latin typeface="+mn-ea"/>
                  <a:ea typeface="+mn-ea"/>
                </a:rPr>
                <a:t>的函数中返回其他表达式将导致编译错误</a:t>
              </a:r>
            </a:p>
          </p:txBody>
        </p:sp>
        <p:sp>
          <p:nvSpPr>
            <p:cNvPr id="29" name="文本框 28"/>
            <p:cNvSpPr txBox="1"/>
            <p:nvPr/>
          </p:nvSpPr>
          <p:spPr>
            <a:xfrm>
              <a:off x="4883280" y="5391448"/>
              <a:ext cx="1107996" cy="369332"/>
            </a:xfrm>
            <a:prstGeom prst="rect">
              <a:avLst/>
            </a:prstGeom>
            <a:noFill/>
          </p:spPr>
          <p:txBody>
            <a:bodyPr wrap="none" rtlCol="0">
              <a:spAutoFit/>
            </a:bodyPr>
            <a:lstStyle/>
            <a:p>
              <a:r>
                <a:rPr lang="zh-CN" altLang="en-US" dirty="0">
                  <a:solidFill>
                    <a:srgbClr val="FF4040"/>
                  </a:solidFill>
                  <a:latin typeface="+mn-ea"/>
                  <a:ea typeface="+mn-ea"/>
                </a:rPr>
                <a:t>编译错误</a:t>
              </a:r>
            </a:p>
          </p:txBody>
        </p:sp>
        <p:grpSp>
          <p:nvGrpSpPr>
            <p:cNvPr id="11" name="组合 10"/>
            <p:cNvGrpSpPr/>
            <p:nvPr/>
          </p:nvGrpSpPr>
          <p:grpSpPr>
            <a:xfrm>
              <a:off x="7753771" y="5832020"/>
              <a:ext cx="360040" cy="388833"/>
              <a:chOff x="9769995" y="3095277"/>
              <a:chExt cx="360040" cy="388833"/>
            </a:xfrm>
          </p:grpSpPr>
          <p:sp>
            <p:nvSpPr>
              <p:cNvPr id="21" name="椭圆 20"/>
              <p:cNvSpPr/>
              <p:nvPr/>
            </p:nvSpPr>
            <p:spPr bwMode="auto">
              <a:xfrm>
                <a:off x="9769995" y="3095277"/>
                <a:ext cx="360040" cy="388833"/>
              </a:xfrm>
              <a:prstGeom prst="ellipse">
                <a:avLst/>
              </a:prstGeom>
              <a:solidFill>
                <a:schemeClr val="bg1"/>
              </a:solidFill>
              <a:ln w="28575" cap="flat" cmpd="sng" algn="ctr">
                <a:solidFill>
                  <a:srgbClr val="F4501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200" b="0" i="0" u="none" strike="noStrike" cap="none" normalizeH="0" baseline="0">
                  <a:ln>
                    <a:noFill/>
                  </a:ln>
                  <a:solidFill>
                    <a:schemeClr val="tx1"/>
                  </a:solidFill>
                  <a:effectLst/>
                  <a:latin typeface="FrutigerNext LT Regular" pitchFamily="34" charset="0"/>
                  <a:ea typeface="黑体" pitchFamily="2" charset="-122"/>
                  <a:cs typeface="宋体" charset="-122"/>
                </a:endParaRPr>
              </a:p>
            </p:txBody>
          </p:sp>
          <p:graphicFrame>
            <p:nvGraphicFramePr>
              <p:cNvPr id="22" name="Object 1"/>
              <p:cNvGraphicFramePr>
                <a:graphicFrameLocks noChangeAspect="1"/>
              </p:cNvGraphicFramePr>
              <p:nvPr>
                <p:extLst>
                  <p:ext uri="{D42A27DB-BD31-4B8C-83A1-F6EECF244321}">
                    <p14:modId xmlns:p14="http://schemas.microsoft.com/office/powerpoint/2010/main" val="1853479846"/>
                  </p:ext>
                </p:extLst>
              </p:nvPr>
            </p:nvGraphicFramePr>
            <p:xfrm>
              <a:off x="9824668" y="3189997"/>
              <a:ext cx="284021" cy="212410"/>
            </p:xfrm>
            <a:graphic>
              <a:graphicData uri="http://schemas.openxmlformats.org/presentationml/2006/ole">
                <mc:AlternateContent xmlns:mc="http://schemas.openxmlformats.org/markup-compatibility/2006">
                  <mc:Choice xmlns:v="urn:schemas-microsoft-com:vml" Requires="v">
                    <p:oleObj spid="_x0000_s6292" name="绘图" r:id="rId3" imgW="26555700" imgH="26822400" progId="">
                      <p:embed/>
                    </p:oleObj>
                  </mc:Choice>
                  <mc:Fallback>
                    <p:oleObj name="绘图" r:id="rId3" imgW="26555700" imgH="26822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4668" y="3189997"/>
                            <a:ext cx="284021" cy="2124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Tree>
    <p:extLst>
      <p:ext uri="{BB962C8B-B14F-4D97-AF65-F5344CB8AC3E}">
        <p14:creationId xmlns:p14="http://schemas.microsoft.com/office/powerpoint/2010/main" val="751292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rgbClr val="FF0000"/>
                </a:solidFill>
                <a:latin typeface="微软雅黑" panose="020B0503020204020204" pitchFamily="34" charset="-122"/>
                <a:ea typeface="微软雅黑" panose="020B0503020204020204" pitchFamily="34" charset="-122"/>
              </a:rPr>
              <a:t>函数</a:t>
            </a:r>
            <a:r>
              <a:rPr lang="en-US" altLang="zh-CN" sz="3600" dirty="0">
                <a:solidFill>
                  <a:srgbClr val="FF0000"/>
                </a:solidFill>
                <a:latin typeface="微软雅黑" panose="020B0503020204020204" pitchFamily="34" charset="-122"/>
                <a:ea typeface="微软雅黑" panose="020B0503020204020204" pitchFamily="34" charset="-122"/>
              </a:rPr>
              <a:t>——return</a:t>
            </a:r>
            <a:r>
              <a:rPr lang="zh-CN" altLang="en-US" sz="3600" dirty="0">
                <a:solidFill>
                  <a:srgbClr val="FF0000"/>
                </a:solidFill>
                <a:latin typeface="微软雅黑" panose="020B0503020204020204" pitchFamily="34" charset="-122"/>
                <a:ea typeface="微软雅黑" panose="020B0503020204020204" pitchFamily="34" charset="-122"/>
              </a:rPr>
              <a:t>语句</a:t>
            </a:r>
          </a:p>
        </p:txBody>
      </p:sp>
      <p:sp>
        <p:nvSpPr>
          <p:cNvPr id="3" name="内容占位符 2"/>
          <p:cNvSpPr>
            <a:spLocks noGrp="1"/>
          </p:cNvSpPr>
          <p:nvPr>
            <p:ph idx="1"/>
          </p:nvPr>
        </p:nvSpPr>
        <p:spPr>
          <a:xfrm>
            <a:off x="590400" y="908261"/>
            <a:ext cx="11088000" cy="649325"/>
          </a:xfrm>
        </p:spPr>
        <p:txBody>
          <a:bodyPr anchor="ctr">
            <a:normAutofit/>
          </a:bodyPr>
          <a:lstStyle/>
          <a:p>
            <a:pPr>
              <a:buFont typeface="Wingdings" panose="05000000000000000000" pitchFamily="2" charset="2"/>
              <a:buChar char="n"/>
            </a:pPr>
            <a:r>
              <a:rPr lang="zh-CN" altLang="en-US" dirty="0"/>
              <a:t>有返回值函数</a:t>
            </a:r>
          </a:p>
        </p:txBody>
      </p:sp>
      <p:sp>
        <p:nvSpPr>
          <p:cNvPr id="5" name="文本框 4"/>
          <p:cNvSpPr txBox="1"/>
          <p:nvPr/>
        </p:nvSpPr>
        <p:spPr>
          <a:xfrm>
            <a:off x="1055984" y="1481803"/>
            <a:ext cx="10442203" cy="923330"/>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zh-CN" altLang="en-US" dirty="0">
                <a:latin typeface="+mn-ea"/>
                <a:ea typeface="+mn-ea"/>
              </a:rPr>
              <a:t>有返回值类型函数使用</a:t>
            </a:r>
            <a:r>
              <a:rPr lang="en-US" altLang="zh-CN" dirty="0">
                <a:latin typeface="+mn-ea"/>
                <a:ea typeface="+mn-ea"/>
              </a:rPr>
              <a:t>“return </a:t>
            </a:r>
            <a:r>
              <a:rPr lang="zh-CN" altLang="en-US" dirty="0">
                <a:latin typeface="+mn-ea"/>
                <a:ea typeface="+mn-ea"/>
              </a:rPr>
              <a:t>表达式</a:t>
            </a:r>
            <a:r>
              <a:rPr lang="en-US" altLang="zh-CN" dirty="0">
                <a:latin typeface="+mn-ea"/>
                <a:ea typeface="+mn-ea"/>
              </a:rPr>
              <a:t>;”</a:t>
            </a:r>
            <a:r>
              <a:rPr lang="zh-CN" altLang="en-US" dirty="0">
                <a:latin typeface="+mn-ea"/>
                <a:ea typeface="+mn-ea"/>
              </a:rPr>
              <a:t>语句结束函数执行</a:t>
            </a:r>
            <a:endParaRPr lang="en-US" altLang="zh-CN" dirty="0">
              <a:latin typeface="+mn-ea"/>
              <a:ea typeface="+mn-ea"/>
            </a:endParaRPr>
          </a:p>
          <a:p>
            <a:pPr marL="285750" indent="-285750">
              <a:lnSpc>
                <a:spcPct val="150000"/>
              </a:lnSpc>
              <a:buFont typeface="Wingdings" panose="05000000000000000000" pitchFamily="2" charset="2"/>
              <a:buChar char="n"/>
            </a:pPr>
            <a:r>
              <a:rPr lang="zh-CN" altLang="en-US" dirty="0">
                <a:latin typeface="+mn-ea"/>
                <a:ea typeface="+mn-ea"/>
              </a:rPr>
              <a:t>任何返回类型不是</a:t>
            </a:r>
            <a:r>
              <a:rPr lang="en-US" altLang="zh-CN" dirty="0">
                <a:latin typeface="+mn-ea"/>
                <a:ea typeface="+mn-ea"/>
              </a:rPr>
              <a:t>void</a:t>
            </a:r>
            <a:r>
              <a:rPr lang="zh-CN" altLang="en-US" dirty="0">
                <a:latin typeface="+mn-ea"/>
                <a:ea typeface="+mn-ea"/>
              </a:rPr>
              <a:t>类型的函数均必须返回一个与函数返回类型相同的值</a:t>
            </a:r>
            <a:endParaRPr lang="en-US" altLang="zh-CN" dirty="0">
              <a:latin typeface="+mn-ea"/>
              <a:ea typeface="+mn-ea"/>
            </a:endParaRPr>
          </a:p>
        </p:txBody>
      </p:sp>
      <p:grpSp>
        <p:nvGrpSpPr>
          <p:cNvPr id="25" name="组合 24"/>
          <p:cNvGrpSpPr/>
          <p:nvPr/>
        </p:nvGrpSpPr>
        <p:grpSpPr>
          <a:xfrm>
            <a:off x="1345059" y="2608118"/>
            <a:ext cx="2232248" cy="2621906"/>
            <a:chOff x="1043005" y="3570923"/>
            <a:chExt cx="3342771" cy="2621906"/>
          </a:xfrm>
        </p:grpSpPr>
        <p:sp>
          <p:nvSpPr>
            <p:cNvPr id="24" name="矩形 23"/>
            <p:cNvSpPr/>
            <p:nvPr/>
          </p:nvSpPr>
          <p:spPr bwMode="auto">
            <a:xfrm>
              <a:off x="1043005" y="3570923"/>
              <a:ext cx="3339530" cy="2621906"/>
            </a:xfrm>
            <a:prstGeom prst="rect">
              <a:avLst/>
            </a:prstGeom>
            <a:solidFill>
              <a:schemeClr val="bg1">
                <a:lumMod val="9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 name="组合 6"/>
            <p:cNvGrpSpPr/>
            <p:nvPr/>
          </p:nvGrpSpPr>
          <p:grpSpPr>
            <a:xfrm>
              <a:off x="1055984" y="4022018"/>
              <a:ext cx="3329792" cy="2170810"/>
              <a:chOff x="3991931" y="3569449"/>
              <a:chExt cx="3329792" cy="2170810"/>
            </a:xfrm>
          </p:grpSpPr>
          <p:sp>
            <p:nvSpPr>
              <p:cNvPr id="13" name="文本框 12"/>
              <p:cNvSpPr txBox="1"/>
              <p:nvPr/>
            </p:nvSpPr>
            <p:spPr>
              <a:xfrm>
                <a:off x="3995172" y="3924377"/>
                <a:ext cx="3326551" cy="1815882"/>
              </a:xfrm>
              <a:prstGeom prst="rect">
                <a:avLst/>
              </a:prstGeom>
              <a:solidFill>
                <a:schemeClr val="bg1">
                  <a:lumMod val="95000"/>
                </a:schemeClr>
              </a:solidFill>
              <a:ln>
                <a:noFill/>
              </a:ln>
            </p:spPr>
            <p:txBody>
              <a:bodyPr wrap="square" anchor="ctr">
                <a:spAutoFit/>
              </a:bodyPr>
              <a:lstStyle>
                <a:defPPr>
                  <a:defRPr lang="zh-CN"/>
                </a:defPPr>
                <a:lvl1pPr>
                  <a:defRPr i="1"/>
                </a:lvl1pPr>
              </a:lstStyle>
              <a:p>
                <a:r>
                  <a:rPr lang="en-US" altLang="zh-CN" sz="1600" i="0" dirty="0"/>
                  <a:t>bool IsEven(int v)</a:t>
                </a:r>
              </a:p>
              <a:p>
                <a:r>
                  <a:rPr lang="en-US" altLang="zh-CN" sz="1600" i="0" dirty="0"/>
                  <a:t>{</a:t>
                </a:r>
              </a:p>
              <a:p>
                <a:r>
                  <a:rPr lang="en-US" altLang="zh-CN" sz="1600" i="0" dirty="0"/>
                  <a:t>    if ((v % 2) == 0) {</a:t>
                </a:r>
              </a:p>
              <a:p>
                <a:r>
                  <a:rPr lang="en-US" altLang="zh-CN" sz="1600" i="0" dirty="0"/>
                  <a:t>        return true;</a:t>
                </a:r>
              </a:p>
              <a:p>
                <a:r>
                  <a:rPr lang="en-US" altLang="zh-CN" sz="1600" i="0" dirty="0"/>
                  <a:t>    }</a:t>
                </a:r>
              </a:p>
              <a:p>
                <a:r>
                  <a:rPr lang="en-US" altLang="zh-CN" sz="1600" i="0" dirty="0"/>
                  <a:t>    return false;</a:t>
                </a:r>
              </a:p>
              <a:p>
                <a:r>
                  <a:rPr lang="en-US" altLang="zh-CN" sz="1600" i="0" dirty="0"/>
                  <a:t>}</a:t>
                </a:r>
              </a:p>
            </p:txBody>
          </p:sp>
          <p:sp>
            <p:nvSpPr>
              <p:cNvPr id="14" name="圆角矩形 13"/>
              <p:cNvSpPr/>
              <p:nvPr/>
            </p:nvSpPr>
            <p:spPr bwMode="auto">
              <a:xfrm>
                <a:off x="3991931" y="3569449"/>
                <a:ext cx="3326551"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sz="1600" b="1" dirty="0">
                    <a:solidFill>
                      <a:schemeClr val="bg1"/>
                    </a:solidFill>
                    <a:latin typeface="+mn-ea"/>
                    <a:ea typeface="+mn-ea"/>
                    <a:cs typeface="Calibri" panose="020F0502020204030204" pitchFamily="34" charset="0"/>
                  </a:rPr>
                  <a:t>示例</a:t>
                </a:r>
                <a:endParaRPr kumimoji="1" lang="zh-CN" altLang="en-US" sz="1600" b="1" u="none" strike="noStrike" cap="none" normalizeH="0" baseline="0" dirty="0">
                  <a:ln>
                    <a:noFill/>
                  </a:ln>
                  <a:solidFill>
                    <a:schemeClr val="bg1"/>
                  </a:solidFill>
                  <a:effectLst/>
                  <a:ea typeface="+mn-ea"/>
                  <a:cs typeface="Calibri" panose="020F0502020204030204" pitchFamily="34" charset="0"/>
                </a:endParaRPr>
              </a:p>
            </p:txBody>
          </p:sp>
        </p:grpSp>
        <p:sp>
          <p:nvSpPr>
            <p:cNvPr id="17" name="文本框 16"/>
            <p:cNvSpPr txBox="1"/>
            <p:nvPr/>
          </p:nvSpPr>
          <p:spPr>
            <a:xfrm>
              <a:off x="1043005" y="3570923"/>
              <a:ext cx="3339951" cy="4616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latin typeface="+mn-ea"/>
                  <a:ea typeface="+mn-ea"/>
                </a:rPr>
                <a:t>返回非引用类型</a:t>
              </a:r>
            </a:p>
          </p:txBody>
        </p:sp>
      </p:grpSp>
      <p:grpSp>
        <p:nvGrpSpPr>
          <p:cNvPr id="30" name="组合 29"/>
          <p:cNvGrpSpPr/>
          <p:nvPr/>
        </p:nvGrpSpPr>
        <p:grpSpPr>
          <a:xfrm>
            <a:off x="4081363" y="2592092"/>
            <a:ext cx="3369751" cy="2637931"/>
            <a:chOff x="4848085" y="2690801"/>
            <a:chExt cx="3369751" cy="2637931"/>
          </a:xfrm>
        </p:grpSpPr>
        <p:sp>
          <p:nvSpPr>
            <p:cNvPr id="27" name="矩形 26"/>
            <p:cNvSpPr/>
            <p:nvPr/>
          </p:nvSpPr>
          <p:spPr bwMode="auto">
            <a:xfrm>
              <a:off x="4878306" y="2709714"/>
              <a:ext cx="3339530" cy="2619018"/>
            </a:xfrm>
            <a:prstGeom prst="rect">
              <a:avLst/>
            </a:prstGeom>
            <a:solidFill>
              <a:schemeClr val="bg1">
                <a:lumMod val="9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矩形 7"/>
            <p:cNvSpPr/>
            <p:nvPr/>
          </p:nvSpPr>
          <p:spPr>
            <a:xfrm>
              <a:off x="4881547" y="3512850"/>
              <a:ext cx="3306489" cy="1815882"/>
            </a:xfrm>
            <a:prstGeom prst="rect">
              <a:avLst/>
            </a:prstGeom>
            <a:solidFill>
              <a:schemeClr val="bg1">
                <a:lumMod val="95000"/>
              </a:schemeClr>
            </a:solidFill>
          </p:spPr>
          <p:txBody>
            <a:bodyPr wrap="square" anchor="ctr">
              <a:spAutoFit/>
            </a:bodyPr>
            <a:lstStyle/>
            <a:p>
              <a:r>
                <a:rPr lang="en-US" altLang="zh-CN" sz="1600" dirty="0"/>
                <a:t>string &amp; short(string &amp;s1, string &amp;s2)</a:t>
              </a:r>
            </a:p>
            <a:p>
              <a:r>
                <a:rPr lang="en-US" altLang="zh-CN" sz="1600" dirty="0"/>
                <a:t>{</a:t>
              </a:r>
            </a:p>
            <a:p>
              <a:r>
                <a:rPr lang="en-US" altLang="zh-CN" sz="1600" dirty="0"/>
                <a:t>    if (s1.size() &lt; s2.size() {</a:t>
              </a:r>
            </a:p>
            <a:p>
              <a:r>
                <a:rPr lang="en-US" altLang="zh-CN" sz="1600" dirty="0"/>
                <a:t>        return s1;</a:t>
              </a:r>
            </a:p>
            <a:p>
              <a:r>
                <a:rPr lang="en-US" altLang="zh-CN" sz="1600" dirty="0"/>
                <a:t>    }</a:t>
              </a:r>
            </a:p>
            <a:p>
              <a:r>
                <a:rPr lang="en-US" altLang="zh-CN" sz="1600" dirty="0"/>
                <a:t>    return s2;</a:t>
              </a:r>
            </a:p>
            <a:p>
              <a:r>
                <a:rPr lang="en-US" altLang="zh-CN" sz="1600" dirty="0"/>
                <a:t>}</a:t>
              </a:r>
            </a:p>
          </p:txBody>
        </p:sp>
        <p:sp>
          <p:nvSpPr>
            <p:cNvPr id="9" name="圆角矩形 8"/>
            <p:cNvSpPr/>
            <p:nvPr/>
          </p:nvSpPr>
          <p:spPr bwMode="auto">
            <a:xfrm>
              <a:off x="4881547" y="3168492"/>
              <a:ext cx="3306490"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sz="1600" b="1" dirty="0">
                  <a:solidFill>
                    <a:schemeClr val="bg1"/>
                  </a:solidFill>
                  <a:latin typeface="+mn-ea"/>
                  <a:ea typeface="+mn-ea"/>
                  <a:cs typeface="Calibri" panose="020F0502020204030204" pitchFamily="34" charset="0"/>
                </a:rPr>
                <a:t>示例</a:t>
              </a:r>
              <a:endParaRPr kumimoji="1" lang="zh-CN" altLang="en-US" sz="1600" b="1" u="none" strike="noStrike" cap="none" normalizeH="0" baseline="0" dirty="0">
                <a:ln>
                  <a:noFill/>
                </a:ln>
                <a:solidFill>
                  <a:schemeClr val="bg1"/>
                </a:solidFill>
                <a:effectLst/>
                <a:ea typeface="+mn-ea"/>
                <a:cs typeface="Calibri" panose="020F0502020204030204" pitchFamily="34" charset="0"/>
              </a:endParaRPr>
            </a:p>
          </p:txBody>
        </p:sp>
        <p:sp>
          <p:nvSpPr>
            <p:cNvPr id="28" name="文本框 27"/>
            <p:cNvSpPr txBox="1"/>
            <p:nvPr/>
          </p:nvSpPr>
          <p:spPr>
            <a:xfrm>
              <a:off x="4848085" y="2690801"/>
              <a:ext cx="3339951" cy="41819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latin typeface="+mn-ea"/>
                  <a:ea typeface="+mn-ea"/>
                </a:rPr>
                <a:t>返回引用类型</a:t>
              </a:r>
            </a:p>
          </p:txBody>
        </p:sp>
      </p:grpSp>
      <p:sp>
        <p:nvSpPr>
          <p:cNvPr id="4" name="文本框 3"/>
          <p:cNvSpPr txBox="1"/>
          <p:nvPr/>
        </p:nvSpPr>
        <p:spPr>
          <a:xfrm>
            <a:off x="1055983" y="5332602"/>
            <a:ext cx="10802243" cy="1338828"/>
          </a:xfrm>
          <a:prstGeom prst="rect">
            <a:avLst/>
          </a:prstGeom>
          <a:noFill/>
        </p:spPr>
        <p:txBody>
          <a:bodyPr wrap="square" rtlCol="0">
            <a:spAutoFit/>
          </a:bodyPr>
          <a:lstStyle/>
          <a:p>
            <a:pPr>
              <a:lnSpc>
                <a:spcPct val="150000"/>
              </a:lnSpc>
            </a:pPr>
            <a:r>
              <a:rPr lang="zh-CN" altLang="en-US" b="1" dirty="0">
                <a:solidFill>
                  <a:srgbClr val="FF4040"/>
                </a:solidFill>
                <a:latin typeface="+mn-ea"/>
                <a:ea typeface="+mn-ea"/>
              </a:rPr>
              <a:t>切记</a:t>
            </a:r>
            <a:r>
              <a:rPr lang="zh-CN" altLang="en-US" dirty="0">
                <a:latin typeface="+mn-ea"/>
                <a:ea typeface="+mn-ea"/>
              </a:rPr>
              <a:t>：对于返回引用类型时，千万不要返回局部对象的引用；因为，当函数执行完成时，局部对象对应的存储空间将被释放，此空间将可能被再次分配给其他的对象使用，但返回的对象仍然指向此存储空间，通过此返回的对象进行访问时可能出现未知的结果，甚至导致程序运行异常</a:t>
            </a:r>
          </a:p>
        </p:txBody>
      </p:sp>
    </p:spTree>
    <p:extLst>
      <p:ext uri="{BB962C8B-B14F-4D97-AF65-F5344CB8AC3E}">
        <p14:creationId xmlns:p14="http://schemas.microsoft.com/office/powerpoint/2010/main" val="920886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rgbClr val="FF0000"/>
                </a:solidFill>
                <a:latin typeface="微软雅黑" panose="020B0503020204020204" pitchFamily="34" charset="-122"/>
                <a:ea typeface="微软雅黑" panose="020B0503020204020204" pitchFamily="34" charset="-122"/>
              </a:rPr>
              <a:t>函数</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内联函数</a:t>
            </a:r>
          </a:p>
        </p:txBody>
      </p:sp>
      <p:sp>
        <p:nvSpPr>
          <p:cNvPr id="3" name="内容占位符 2"/>
          <p:cNvSpPr>
            <a:spLocks noGrp="1"/>
          </p:cNvSpPr>
          <p:nvPr>
            <p:ph idx="1"/>
          </p:nvPr>
        </p:nvSpPr>
        <p:spPr>
          <a:xfrm>
            <a:off x="590400" y="908261"/>
            <a:ext cx="11088000" cy="649325"/>
          </a:xfrm>
        </p:spPr>
        <p:txBody>
          <a:bodyPr anchor="ctr">
            <a:normAutofit/>
          </a:bodyPr>
          <a:lstStyle/>
          <a:p>
            <a:pPr>
              <a:buFont typeface="Wingdings" panose="05000000000000000000" pitchFamily="2" charset="2"/>
              <a:buChar char="n"/>
            </a:pPr>
            <a:r>
              <a:rPr lang="zh-CN" altLang="en-US" dirty="0"/>
              <a:t>内联函数</a:t>
            </a:r>
          </a:p>
        </p:txBody>
      </p:sp>
      <p:sp>
        <p:nvSpPr>
          <p:cNvPr id="5" name="文本框 4"/>
          <p:cNvSpPr txBox="1"/>
          <p:nvPr/>
        </p:nvSpPr>
        <p:spPr>
          <a:xfrm>
            <a:off x="1055984" y="1481803"/>
            <a:ext cx="10442203" cy="507831"/>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zh-CN" altLang="en-US" dirty="0">
                <a:latin typeface="+mn-ea"/>
                <a:ea typeface="+mn-ea"/>
              </a:rPr>
              <a:t>有时我们会编写一个小函数实现一个简单的功能</a:t>
            </a:r>
            <a:endParaRPr lang="en-US" altLang="zh-CN" dirty="0">
              <a:latin typeface="+mn-ea"/>
              <a:ea typeface="+mn-ea"/>
            </a:endParaRPr>
          </a:p>
        </p:txBody>
      </p:sp>
      <p:grpSp>
        <p:nvGrpSpPr>
          <p:cNvPr id="7" name="组合 6"/>
          <p:cNvGrpSpPr/>
          <p:nvPr/>
        </p:nvGrpSpPr>
        <p:grpSpPr>
          <a:xfrm>
            <a:off x="1417067" y="1994392"/>
            <a:ext cx="2808312" cy="1666725"/>
            <a:chOff x="3991931" y="3569449"/>
            <a:chExt cx="3329792" cy="1666725"/>
          </a:xfrm>
        </p:grpSpPr>
        <p:sp>
          <p:nvSpPr>
            <p:cNvPr id="13" name="文本框 12"/>
            <p:cNvSpPr txBox="1"/>
            <p:nvPr/>
          </p:nvSpPr>
          <p:spPr>
            <a:xfrm>
              <a:off x="3995172" y="3912735"/>
              <a:ext cx="3326551" cy="1323439"/>
            </a:xfrm>
            <a:prstGeom prst="rect">
              <a:avLst/>
            </a:prstGeom>
            <a:solidFill>
              <a:schemeClr val="bg1">
                <a:lumMod val="95000"/>
              </a:schemeClr>
            </a:solidFill>
            <a:ln>
              <a:noFill/>
            </a:ln>
          </p:spPr>
          <p:txBody>
            <a:bodyPr wrap="square" anchor="ctr">
              <a:spAutoFit/>
            </a:bodyPr>
            <a:lstStyle>
              <a:defPPr>
                <a:defRPr lang="zh-CN"/>
              </a:defPPr>
              <a:lvl1pPr>
                <a:defRPr i="1"/>
              </a:lvl1pPr>
            </a:lstStyle>
            <a:p>
              <a:r>
                <a:rPr lang="en-US" altLang="zh-CN" sz="1600" i="0" dirty="0"/>
                <a:t>int min(int v1, int v2)</a:t>
              </a:r>
            </a:p>
            <a:p>
              <a:r>
                <a:rPr lang="en-US" altLang="zh-CN" sz="1600" i="0" dirty="0"/>
                <a:t>{</a:t>
              </a:r>
            </a:p>
            <a:p>
              <a:r>
                <a:rPr lang="en-US" altLang="zh-CN" sz="1600" i="0" dirty="0"/>
                <a:t>    return (v1 &lt; v2) ? V1 : v2;</a:t>
              </a:r>
            </a:p>
            <a:p>
              <a:r>
                <a:rPr lang="en-US" altLang="zh-CN" sz="1600" i="0" dirty="0"/>
                <a:t>}</a:t>
              </a:r>
            </a:p>
          </p:txBody>
        </p:sp>
        <p:sp>
          <p:nvSpPr>
            <p:cNvPr id="14" name="圆角矩形 13"/>
            <p:cNvSpPr/>
            <p:nvPr/>
          </p:nvSpPr>
          <p:spPr bwMode="auto">
            <a:xfrm>
              <a:off x="3991931" y="3569449"/>
              <a:ext cx="3326551"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sz="1600" b="1" dirty="0">
                  <a:solidFill>
                    <a:schemeClr val="bg1"/>
                  </a:solidFill>
                  <a:latin typeface="+mn-ea"/>
                  <a:ea typeface="+mn-ea"/>
                  <a:cs typeface="Calibri" panose="020F0502020204030204" pitchFamily="34" charset="0"/>
                </a:rPr>
                <a:t>求解</a:t>
              </a:r>
              <a:r>
                <a:rPr kumimoji="1" lang="en-US" altLang="zh-CN" sz="1600" b="1" dirty="0">
                  <a:solidFill>
                    <a:schemeClr val="bg1"/>
                  </a:solidFill>
                  <a:latin typeface="+mn-ea"/>
                  <a:ea typeface="+mn-ea"/>
                  <a:cs typeface="Calibri" panose="020F0502020204030204" pitchFamily="34" charset="0"/>
                </a:rPr>
                <a:t>2</a:t>
              </a:r>
              <a:r>
                <a:rPr kumimoji="1" lang="zh-CN" altLang="en-US" sz="1600" b="1" dirty="0">
                  <a:solidFill>
                    <a:schemeClr val="bg1"/>
                  </a:solidFill>
                  <a:latin typeface="+mn-ea"/>
                  <a:ea typeface="+mn-ea"/>
                  <a:cs typeface="Calibri" panose="020F0502020204030204" pitchFamily="34" charset="0"/>
                </a:rPr>
                <a:t>数中较小值</a:t>
              </a:r>
              <a:endParaRPr kumimoji="1" lang="zh-CN" altLang="en-US" sz="1600" b="1" u="none" strike="noStrike" cap="none" normalizeH="0" baseline="0" dirty="0">
                <a:ln>
                  <a:noFill/>
                </a:ln>
                <a:solidFill>
                  <a:schemeClr val="bg1"/>
                </a:solidFill>
                <a:effectLst/>
                <a:ea typeface="+mn-ea"/>
                <a:cs typeface="Calibri" panose="020F0502020204030204" pitchFamily="34" charset="0"/>
              </a:endParaRPr>
            </a:p>
          </p:txBody>
        </p:sp>
      </p:grpSp>
      <p:sp>
        <p:nvSpPr>
          <p:cNvPr id="4" name="文本框 3"/>
          <p:cNvSpPr txBox="1"/>
          <p:nvPr/>
        </p:nvSpPr>
        <p:spPr>
          <a:xfrm>
            <a:off x="1055984" y="3661117"/>
            <a:ext cx="9434091" cy="1615827"/>
          </a:xfrm>
          <a:prstGeom prst="rect">
            <a:avLst/>
          </a:prstGeom>
          <a:noFill/>
        </p:spPr>
        <p:txBody>
          <a:bodyPr wrap="square" rtlCol="0">
            <a:spAutoFit/>
          </a:bodyPr>
          <a:lstStyle/>
          <a:p>
            <a:pPr>
              <a:lnSpc>
                <a:spcPct val="150000"/>
              </a:lnSpc>
            </a:pPr>
            <a:r>
              <a:rPr lang="zh-CN" altLang="en-US" dirty="0">
                <a:latin typeface="+mn-ea"/>
                <a:ea typeface="+mn-ea"/>
              </a:rPr>
              <a:t>这样做有以下几点好处</a:t>
            </a:r>
            <a:endParaRPr lang="en-US" altLang="zh-CN" dirty="0">
              <a:latin typeface="+mn-ea"/>
              <a:ea typeface="+mn-ea"/>
            </a:endParaRPr>
          </a:p>
          <a:p>
            <a:pPr marL="285750" indent="-285750">
              <a:lnSpc>
                <a:spcPct val="150000"/>
              </a:lnSpc>
              <a:buFont typeface="Wingdings" panose="05000000000000000000" pitchFamily="2" charset="2"/>
              <a:buChar char="n"/>
            </a:pPr>
            <a:r>
              <a:rPr lang="zh-CN" altLang="en-US" sz="1600" dirty="0">
                <a:latin typeface="+mn-ea"/>
                <a:ea typeface="+mn-ea"/>
              </a:rPr>
              <a:t>当需要修改时，修改函数要比找出并修改每一个等价表达式容易得多</a:t>
            </a:r>
            <a:endParaRPr lang="en-US" altLang="zh-CN" sz="1600" dirty="0">
              <a:latin typeface="+mn-ea"/>
              <a:ea typeface="+mn-ea"/>
            </a:endParaRPr>
          </a:p>
          <a:p>
            <a:pPr marL="285750" indent="-285750">
              <a:lnSpc>
                <a:spcPct val="150000"/>
              </a:lnSpc>
              <a:buFont typeface="Wingdings" panose="05000000000000000000" pitchFamily="2" charset="2"/>
              <a:buChar char="n"/>
            </a:pPr>
            <a:r>
              <a:rPr lang="zh-CN" altLang="en-US" sz="1600" dirty="0">
                <a:latin typeface="+mn-ea"/>
                <a:ea typeface="+mn-ea"/>
              </a:rPr>
              <a:t>每个等价表达式统一使用函数可确保行为一致，避免编码人员的粗心而导致的实现错误</a:t>
            </a:r>
            <a:endParaRPr lang="en-US" altLang="zh-CN" sz="1600" dirty="0">
              <a:latin typeface="+mn-ea"/>
              <a:ea typeface="+mn-ea"/>
            </a:endParaRPr>
          </a:p>
          <a:p>
            <a:pPr marL="285750" indent="-285750">
              <a:lnSpc>
                <a:spcPct val="150000"/>
              </a:lnSpc>
              <a:buFont typeface="Wingdings" panose="05000000000000000000" pitchFamily="2" charset="2"/>
              <a:buChar char="n"/>
            </a:pPr>
            <a:r>
              <a:rPr lang="zh-CN" altLang="en-US" sz="1600" dirty="0">
                <a:latin typeface="+mn-ea"/>
                <a:ea typeface="+mn-ea"/>
              </a:rPr>
              <a:t>提炼为函数可以重用</a:t>
            </a:r>
          </a:p>
        </p:txBody>
      </p:sp>
      <p:sp>
        <p:nvSpPr>
          <p:cNvPr id="18" name="文本框 17"/>
          <p:cNvSpPr txBox="1"/>
          <p:nvPr/>
        </p:nvSpPr>
        <p:spPr>
          <a:xfrm>
            <a:off x="1066377" y="5261555"/>
            <a:ext cx="10612023" cy="877163"/>
          </a:xfrm>
          <a:prstGeom prst="rect">
            <a:avLst/>
          </a:prstGeom>
          <a:noFill/>
        </p:spPr>
        <p:txBody>
          <a:bodyPr wrap="square" rtlCol="0">
            <a:spAutoFit/>
          </a:bodyPr>
          <a:lstStyle/>
          <a:p>
            <a:pPr>
              <a:lnSpc>
                <a:spcPct val="150000"/>
              </a:lnSpc>
            </a:pPr>
            <a:r>
              <a:rPr lang="zh-CN" altLang="en-US" dirty="0">
                <a:latin typeface="+mn-ea"/>
                <a:ea typeface="+mn-ea"/>
              </a:rPr>
              <a:t>但也有一个缺点：</a:t>
            </a:r>
            <a:endParaRPr lang="en-US" altLang="zh-CN" dirty="0">
              <a:latin typeface="+mn-ea"/>
              <a:ea typeface="+mn-ea"/>
            </a:endParaRPr>
          </a:p>
          <a:p>
            <a:pPr marL="285750" indent="-285750">
              <a:lnSpc>
                <a:spcPct val="150000"/>
              </a:lnSpc>
              <a:buFont typeface="Wingdings" panose="05000000000000000000" pitchFamily="2" charset="2"/>
              <a:buChar char="n"/>
            </a:pPr>
            <a:r>
              <a:rPr lang="zh-CN" altLang="en-US" sz="1600" dirty="0">
                <a:latin typeface="+mn-ea"/>
                <a:ea typeface="+mn-ea"/>
              </a:rPr>
              <a:t>等价表达式替换为调用函数执行效率相较要慢一些，因为函数调用要做一些额为的工作（如堆栈的入栈、出栈等）</a:t>
            </a:r>
            <a:endParaRPr lang="en-US" altLang="zh-CN" sz="1600" dirty="0">
              <a:latin typeface="+mn-ea"/>
              <a:ea typeface="+mn-ea"/>
            </a:endParaRPr>
          </a:p>
        </p:txBody>
      </p:sp>
      <p:sp>
        <p:nvSpPr>
          <p:cNvPr id="6" name="文本框 5"/>
          <p:cNvSpPr txBox="1"/>
          <p:nvPr/>
        </p:nvSpPr>
        <p:spPr>
          <a:xfrm>
            <a:off x="1069155" y="6231051"/>
            <a:ext cx="10429032" cy="369332"/>
          </a:xfrm>
          <a:prstGeom prst="rect">
            <a:avLst/>
          </a:prstGeom>
          <a:noFill/>
        </p:spPr>
        <p:txBody>
          <a:bodyPr wrap="square" rtlCol="0">
            <a:spAutoFit/>
          </a:bodyPr>
          <a:lstStyle/>
          <a:p>
            <a:r>
              <a:rPr lang="zh-CN" altLang="en-US" b="1" dirty="0">
                <a:latin typeface="+mn-ea"/>
                <a:ea typeface="+mn-ea"/>
              </a:rPr>
              <a:t>将函数定义为内联函数则可以避免函数调用所带来的开销</a:t>
            </a:r>
          </a:p>
        </p:txBody>
      </p:sp>
    </p:spTree>
    <p:extLst>
      <p:ext uri="{BB962C8B-B14F-4D97-AF65-F5344CB8AC3E}">
        <p14:creationId xmlns:p14="http://schemas.microsoft.com/office/powerpoint/2010/main" val="1323700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solidFill>
                  <a:srgbClr val="FF0000"/>
                </a:solidFill>
                <a:latin typeface="微软雅黑" panose="020B0503020204020204" pitchFamily="34" charset="-122"/>
                <a:ea typeface="微软雅黑" panose="020B0503020204020204" pitchFamily="34" charset="-122"/>
              </a:rPr>
              <a:t>函数</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内联函数</a:t>
            </a:r>
          </a:p>
        </p:txBody>
      </p:sp>
      <p:sp>
        <p:nvSpPr>
          <p:cNvPr id="3" name="内容占位符 2"/>
          <p:cNvSpPr>
            <a:spLocks noGrp="1"/>
          </p:cNvSpPr>
          <p:nvPr>
            <p:ph idx="1"/>
          </p:nvPr>
        </p:nvSpPr>
        <p:spPr>
          <a:xfrm>
            <a:off x="590400" y="908261"/>
            <a:ext cx="11088000" cy="649325"/>
          </a:xfrm>
        </p:spPr>
        <p:txBody>
          <a:bodyPr anchor="ctr">
            <a:normAutofit/>
          </a:bodyPr>
          <a:lstStyle/>
          <a:p>
            <a:pPr>
              <a:buFont typeface="Wingdings" panose="05000000000000000000" pitchFamily="2" charset="2"/>
              <a:buChar char="n"/>
            </a:pPr>
            <a:r>
              <a:rPr lang="zh-CN" altLang="en-US" dirty="0"/>
              <a:t>内联函数</a:t>
            </a:r>
          </a:p>
        </p:txBody>
      </p:sp>
      <p:grpSp>
        <p:nvGrpSpPr>
          <p:cNvPr id="7" name="组合 6"/>
          <p:cNvGrpSpPr/>
          <p:nvPr/>
        </p:nvGrpSpPr>
        <p:grpSpPr>
          <a:xfrm>
            <a:off x="6457627" y="1973106"/>
            <a:ext cx="3240360" cy="1384680"/>
            <a:chOff x="3991931" y="3569449"/>
            <a:chExt cx="3329792" cy="1384680"/>
          </a:xfrm>
        </p:grpSpPr>
        <p:sp>
          <p:nvSpPr>
            <p:cNvPr id="13" name="文本框 12"/>
            <p:cNvSpPr txBox="1"/>
            <p:nvPr/>
          </p:nvSpPr>
          <p:spPr>
            <a:xfrm>
              <a:off x="3995172" y="3876911"/>
              <a:ext cx="3326551" cy="1077218"/>
            </a:xfrm>
            <a:prstGeom prst="rect">
              <a:avLst/>
            </a:prstGeom>
            <a:solidFill>
              <a:schemeClr val="bg1">
                <a:lumMod val="95000"/>
              </a:schemeClr>
            </a:solidFill>
            <a:ln>
              <a:noFill/>
            </a:ln>
          </p:spPr>
          <p:txBody>
            <a:bodyPr wrap="square" anchor="ctr">
              <a:spAutoFit/>
            </a:bodyPr>
            <a:lstStyle>
              <a:defPPr>
                <a:defRPr lang="zh-CN"/>
              </a:defPPr>
              <a:lvl1pPr>
                <a:defRPr i="1"/>
              </a:lvl1pPr>
            </a:lstStyle>
            <a:p>
              <a:r>
                <a:rPr lang="en-US" altLang="zh-CN" sz="1600" i="0" dirty="0">
                  <a:solidFill>
                    <a:srgbClr val="00B0F0"/>
                  </a:solidFill>
                </a:rPr>
                <a:t>inline</a:t>
              </a:r>
              <a:r>
                <a:rPr lang="en-US" altLang="zh-CN" sz="1600" i="0" dirty="0"/>
                <a:t> int min(int v1, int v2)</a:t>
              </a:r>
            </a:p>
            <a:p>
              <a:r>
                <a:rPr lang="en-US" altLang="zh-CN" sz="1600" i="0" dirty="0"/>
                <a:t>{</a:t>
              </a:r>
            </a:p>
            <a:p>
              <a:r>
                <a:rPr lang="en-US" altLang="zh-CN" sz="1600" i="0" dirty="0"/>
                <a:t>    return (v1 &lt; v2) ? V1 : v2;</a:t>
              </a:r>
            </a:p>
            <a:p>
              <a:r>
                <a:rPr lang="en-US" altLang="zh-CN" sz="1600" i="0" dirty="0"/>
                <a:t>}</a:t>
              </a:r>
            </a:p>
          </p:txBody>
        </p:sp>
        <p:sp>
          <p:nvSpPr>
            <p:cNvPr id="14" name="圆角矩形 13"/>
            <p:cNvSpPr/>
            <p:nvPr/>
          </p:nvSpPr>
          <p:spPr bwMode="auto">
            <a:xfrm>
              <a:off x="3991931" y="3569449"/>
              <a:ext cx="3326551" cy="341948"/>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sz="1600" b="1" dirty="0">
                  <a:solidFill>
                    <a:schemeClr val="bg1"/>
                  </a:solidFill>
                  <a:latin typeface="+mn-ea"/>
                  <a:ea typeface="+mn-ea"/>
                  <a:cs typeface="Calibri" panose="020F0502020204030204" pitchFamily="34" charset="0"/>
                </a:rPr>
                <a:t>求解</a:t>
              </a:r>
              <a:r>
                <a:rPr kumimoji="1" lang="en-US" altLang="zh-CN" sz="1600" b="1" dirty="0">
                  <a:solidFill>
                    <a:schemeClr val="bg1"/>
                  </a:solidFill>
                  <a:latin typeface="+mn-ea"/>
                  <a:ea typeface="+mn-ea"/>
                  <a:cs typeface="Calibri" panose="020F0502020204030204" pitchFamily="34" charset="0"/>
                </a:rPr>
                <a:t>2</a:t>
              </a:r>
              <a:r>
                <a:rPr kumimoji="1" lang="zh-CN" altLang="en-US" sz="1600" b="1" dirty="0">
                  <a:solidFill>
                    <a:schemeClr val="bg1"/>
                  </a:solidFill>
                  <a:latin typeface="+mn-ea"/>
                  <a:ea typeface="+mn-ea"/>
                  <a:cs typeface="Calibri" panose="020F0502020204030204" pitchFamily="34" charset="0"/>
                </a:rPr>
                <a:t>数中较小值</a:t>
              </a:r>
              <a:endParaRPr kumimoji="1" lang="zh-CN" altLang="en-US" sz="1600" b="1" u="none" strike="noStrike" cap="none" normalizeH="0" baseline="0" dirty="0">
                <a:ln>
                  <a:noFill/>
                </a:ln>
                <a:solidFill>
                  <a:schemeClr val="bg1"/>
                </a:solidFill>
                <a:effectLst/>
                <a:ea typeface="+mn-ea"/>
                <a:cs typeface="Calibri" panose="020F0502020204030204" pitchFamily="34" charset="0"/>
              </a:endParaRPr>
            </a:p>
          </p:txBody>
        </p:sp>
      </p:grpSp>
      <p:sp>
        <p:nvSpPr>
          <p:cNvPr id="4" name="文本框 3"/>
          <p:cNvSpPr txBox="1"/>
          <p:nvPr/>
        </p:nvSpPr>
        <p:spPr>
          <a:xfrm>
            <a:off x="1055984" y="3429794"/>
            <a:ext cx="9434091" cy="458908"/>
          </a:xfrm>
          <a:prstGeom prst="rect">
            <a:avLst/>
          </a:prstGeom>
          <a:noFill/>
        </p:spPr>
        <p:txBody>
          <a:bodyPr wrap="square" rtlCol="0">
            <a:spAutoFit/>
          </a:bodyPr>
          <a:lstStyle/>
          <a:p>
            <a:pPr>
              <a:lnSpc>
                <a:spcPct val="150000"/>
              </a:lnSpc>
            </a:pPr>
            <a:r>
              <a:rPr lang="zh-CN" altLang="en-US" dirty="0">
                <a:latin typeface="+mn-ea"/>
                <a:ea typeface="+mn-ea"/>
              </a:rPr>
              <a:t>内联函数通常适用于规模较小、流程简单、频繁调用的函数</a:t>
            </a:r>
            <a:endParaRPr lang="zh-CN" altLang="en-US" sz="1600" dirty="0">
              <a:latin typeface="+mn-ea"/>
              <a:ea typeface="+mn-ea"/>
            </a:endParaRPr>
          </a:p>
        </p:txBody>
      </p:sp>
      <p:sp>
        <p:nvSpPr>
          <p:cNvPr id="6" name="文本框 5"/>
          <p:cNvSpPr txBox="1"/>
          <p:nvPr/>
        </p:nvSpPr>
        <p:spPr>
          <a:xfrm>
            <a:off x="1055438" y="4072416"/>
            <a:ext cx="10714708" cy="400110"/>
          </a:xfrm>
          <a:prstGeom prst="rect">
            <a:avLst/>
          </a:prstGeom>
          <a:noFill/>
        </p:spPr>
        <p:txBody>
          <a:bodyPr wrap="square" rtlCol="0">
            <a:spAutoFit/>
          </a:bodyPr>
          <a:lstStyle/>
          <a:p>
            <a:r>
              <a:rPr lang="zh-CN" altLang="en-US" sz="2000" b="1" dirty="0">
                <a:latin typeface="+mn-ea"/>
                <a:ea typeface="+mn-ea"/>
              </a:rPr>
              <a:t>内联函数只是向编译器发出一个请求，编译器可以选择忽略这个请求；所以内联并不是强制的</a:t>
            </a:r>
          </a:p>
        </p:txBody>
      </p:sp>
      <p:sp>
        <p:nvSpPr>
          <p:cNvPr id="11" name="矩形 10"/>
          <p:cNvSpPr/>
          <p:nvPr/>
        </p:nvSpPr>
        <p:spPr>
          <a:xfrm>
            <a:off x="1129036" y="1957695"/>
            <a:ext cx="4248472" cy="1200329"/>
          </a:xfrm>
          <a:prstGeom prst="rect">
            <a:avLst/>
          </a:prstGeom>
          <a:solidFill>
            <a:schemeClr val="bg1">
              <a:lumMod val="95000"/>
            </a:schemeClr>
          </a:solidFill>
        </p:spPr>
        <p:txBody>
          <a:bodyPr wrap="square" anchor="ctr">
            <a:spAutoFit/>
          </a:bodyPr>
          <a:lstStyle/>
          <a:p>
            <a:r>
              <a:rPr lang="en-US" altLang="zh-CN" dirty="0">
                <a:solidFill>
                  <a:srgbClr val="00B0F0"/>
                </a:solidFill>
                <a:latin typeface="+mn-ea"/>
                <a:ea typeface="+mn-ea"/>
              </a:rPr>
              <a:t>inline</a:t>
            </a:r>
            <a:r>
              <a:rPr lang="en-US" altLang="zh-CN" dirty="0">
                <a:latin typeface="+mn-ea"/>
                <a:ea typeface="+mn-ea"/>
              </a:rPr>
              <a:t> </a:t>
            </a:r>
            <a:r>
              <a:rPr lang="zh-CN" altLang="en-US" dirty="0">
                <a:latin typeface="+mn-ea"/>
                <a:ea typeface="+mn-ea"/>
              </a:rPr>
              <a:t>返回类型 函数名</a:t>
            </a:r>
            <a:r>
              <a:rPr lang="en-US" altLang="zh-CN" dirty="0">
                <a:latin typeface="+mn-ea"/>
                <a:ea typeface="+mn-ea"/>
              </a:rPr>
              <a:t> (</a:t>
            </a:r>
            <a:r>
              <a:rPr lang="zh-CN" altLang="en-US" dirty="0">
                <a:latin typeface="+mn-ea"/>
                <a:ea typeface="+mn-ea"/>
              </a:rPr>
              <a:t>函数形参列表</a:t>
            </a:r>
            <a:r>
              <a:rPr lang="en-US" altLang="zh-CN" dirty="0">
                <a:latin typeface="+mn-ea"/>
                <a:ea typeface="+mn-ea"/>
              </a:rPr>
              <a:t>)</a:t>
            </a:r>
          </a:p>
          <a:p>
            <a:r>
              <a:rPr lang="en-US" altLang="zh-CN" dirty="0">
                <a:latin typeface="+mn-ea"/>
                <a:ea typeface="+mn-ea"/>
              </a:rPr>
              <a:t>{</a:t>
            </a:r>
          </a:p>
          <a:p>
            <a:r>
              <a:rPr lang="en-US" altLang="zh-CN" dirty="0">
                <a:latin typeface="+mn-ea"/>
                <a:ea typeface="+mn-ea"/>
              </a:rPr>
              <a:t>    </a:t>
            </a:r>
            <a:r>
              <a:rPr lang="zh-CN" altLang="en-US" dirty="0">
                <a:latin typeface="+mn-ea"/>
                <a:ea typeface="+mn-ea"/>
              </a:rPr>
              <a:t>语句</a:t>
            </a:r>
            <a:r>
              <a:rPr lang="en-US" altLang="zh-CN" dirty="0">
                <a:latin typeface="+mn-ea"/>
                <a:ea typeface="+mn-ea"/>
              </a:rPr>
              <a:t>;</a:t>
            </a:r>
          </a:p>
          <a:p>
            <a:r>
              <a:rPr lang="en-US" altLang="zh-CN" dirty="0">
                <a:latin typeface="+mn-ea"/>
                <a:ea typeface="+mn-ea"/>
              </a:rPr>
              <a:t>}</a:t>
            </a:r>
          </a:p>
        </p:txBody>
      </p:sp>
      <p:sp>
        <p:nvSpPr>
          <p:cNvPr id="12" name="矩形 11"/>
          <p:cNvSpPr/>
          <p:nvPr/>
        </p:nvSpPr>
        <p:spPr>
          <a:xfrm>
            <a:off x="1055438" y="1520501"/>
            <a:ext cx="697627" cy="400110"/>
          </a:xfrm>
          <a:prstGeom prst="rect">
            <a:avLst/>
          </a:prstGeom>
        </p:spPr>
        <p:txBody>
          <a:bodyPr wrap="none">
            <a:spAutoFit/>
          </a:bodyPr>
          <a:lstStyle/>
          <a:p>
            <a:r>
              <a:rPr lang="zh-CN" altLang="en-US" sz="2000" b="1" dirty="0">
                <a:latin typeface="+mn-ea"/>
                <a:ea typeface="+mn-ea"/>
              </a:rPr>
              <a:t>语法</a:t>
            </a:r>
          </a:p>
        </p:txBody>
      </p:sp>
    </p:spTree>
    <p:extLst>
      <p:ext uri="{BB962C8B-B14F-4D97-AF65-F5344CB8AC3E}">
        <p14:creationId xmlns:p14="http://schemas.microsoft.com/office/powerpoint/2010/main" val="2613770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1007796" y="1970952"/>
            <a:ext cx="9410271" cy="4195146"/>
          </a:xfrm>
        </p:spPr>
        <p:txBody>
          <a:bodyPr>
            <a:normAutofit lnSpcReduction="10000"/>
          </a:bodyPr>
          <a:lstStyle/>
          <a:p>
            <a:pPr indent="-365760">
              <a:lnSpc>
                <a:spcPct val="150000"/>
              </a:lnSpc>
              <a:buClr>
                <a:srgbClr val="C00000"/>
              </a:buClr>
              <a:buSzPct val="100000"/>
              <a:buFont typeface="Arial" panose="020B0604020202020204" pitchFamily="34" charset="0"/>
              <a:buChar char="•"/>
            </a:pPr>
            <a:r>
              <a:rPr lang="en-US" altLang="zh-CN" sz="2600" dirty="0">
                <a:solidFill>
                  <a:schemeClr val="tx1"/>
                </a:solidFill>
                <a:latin typeface="微软雅黑" panose="020B0503020204020204" pitchFamily="34" charset="-122"/>
                <a:ea typeface="微软雅黑" panose="020B0503020204020204" pitchFamily="34" charset="-122"/>
              </a:rPr>
              <a:t>C++</a:t>
            </a:r>
            <a:r>
              <a:rPr lang="zh-CN" altLang="en-US" sz="2600" dirty="0">
                <a:solidFill>
                  <a:schemeClr val="tx1"/>
                </a:solidFill>
                <a:latin typeface="微软雅黑" panose="020B0503020204020204" pitchFamily="34" charset="-122"/>
                <a:ea typeface="微软雅黑" panose="020B0503020204020204" pitchFamily="34" charset="-122"/>
              </a:rPr>
              <a:t>概述</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en-US" altLang="zh-CN" sz="2600" dirty="0">
                <a:solidFill>
                  <a:schemeClr val="tx1"/>
                </a:solidFill>
                <a:latin typeface="微软雅黑" panose="020B0503020204020204" pitchFamily="34" charset="-122"/>
                <a:ea typeface="微软雅黑" panose="020B0503020204020204" pitchFamily="34" charset="-122"/>
              </a:rPr>
              <a:t>C++</a:t>
            </a:r>
            <a:r>
              <a:rPr lang="zh-CN" altLang="en-US" sz="2600" dirty="0">
                <a:solidFill>
                  <a:schemeClr val="tx1"/>
                </a:solidFill>
                <a:latin typeface="微软雅黑" panose="020B0503020204020204" pitchFamily="34" charset="-122"/>
                <a:ea typeface="微软雅黑" panose="020B0503020204020204" pitchFamily="34" charset="-122"/>
              </a:rPr>
              <a:t>程序示例</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基本类型和变量</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数组与指针</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表达式</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流程控制语句</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函数</a:t>
            </a:r>
            <a:endParaRPr lang="en-US" altLang="zh-CN" sz="2600" dirty="0">
              <a:solidFill>
                <a:schemeClr val="tx1"/>
              </a:solidFill>
              <a:latin typeface="微软雅黑" panose="020B0503020204020204" pitchFamily="34" charset="-122"/>
              <a:ea typeface="微软雅黑" panose="020B0503020204020204" pitchFamily="34" charset="-122"/>
            </a:endParaRPr>
          </a:p>
        </p:txBody>
      </p:sp>
      <p:sp>
        <p:nvSpPr>
          <p:cNvPr id="7" name="MH_Others_2"/>
          <p:cNvSpPr txBox="1">
            <a:spLocks noChangeArrowheads="1"/>
          </p:cNvSpPr>
          <p:nvPr>
            <p:custDataLst>
              <p:tags r:id="rId1"/>
            </p:custDataLst>
          </p:nvPr>
        </p:nvSpPr>
        <p:spPr bwMode="auto">
          <a:xfrm>
            <a:off x="480963" y="585791"/>
            <a:ext cx="3541194" cy="58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801" b="1" dirty="0">
                <a:solidFill>
                  <a:schemeClr val="accent1"/>
                </a:solidFill>
                <a:latin typeface="微软雅黑" panose="020B0503020204020204" pitchFamily="34" charset="-122"/>
                <a:ea typeface="微软雅黑" panose="020B0503020204020204" pitchFamily="34" charset="-122"/>
              </a:rPr>
              <a:t>目录</a:t>
            </a:r>
          </a:p>
        </p:txBody>
      </p:sp>
      <p:grpSp>
        <p:nvGrpSpPr>
          <p:cNvPr id="8" name="Group 7"/>
          <p:cNvGrpSpPr/>
          <p:nvPr/>
        </p:nvGrpSpPr>
        <p:grpSpPr>
          <a:xfrm>
            <a:off x="0" y="2277666"/>
            <a:ext cx="12195175" cy="172310"/>
            <a:chOff x="0" y="2277666"/>
            <a:chExt cx="12195175" cy="172310"/>
          </a:xfrm>
        </p:grpSpPr>
        <p:sp>
          <p:nvSpPr>
            <p:cNvPr id="9" name="圆角矩形 7"/>
            <p:cNvSpPr>
              <a:spLocks noChangeArrowheads="1"/>
            </p:cNvSpPr>
            <p:nvPr/>
          </p:nvSpPr>
          <p:spPr bwMode="auto">
            <a:xfrm>
              <a:off x="0" y="2277666"/>
              <a:ext cx="912363" cy="172310"/>
            </a:xfrm>
            <a:prstGeom prst="rect">
              <a:avLst/>
            </a:prstGeom>
            <a:gradFill rotWithShape="0">
              <a:gsLst>
                <a:gs pos="0">
                  <a:schemeClr val="accent1"/>
                </a:gs>
                <a:gs pos="100000">
                  <a:schemeClr val="accent2"/>
                </a:gs>
              </a:gsLst>
              <a:lin ang="0"/>
            </a:gradFill>
            <a:ln>
              <a:noFill/>
            </a:ln>
            <a:extLst/>
          </p:spPr>
          <p:txBody>
            <a:bodyPr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sp>
          <p:nvSpPr>
            <p:cNvPr id="10" name="圆角矩形 7"/>
            <p:cNvSpPr>
              <a:spLocks noChangeArrowheads="1"/>
            </p:cNvSpPr>
            <p:nvPr/>
          </p:nvSpPr>
          <p:spPr bwMode="auto">
            <a:xfrm>
              <a:off x="8667175" y="2277666"/>
              <a:ext cx="3528000" cy="172310"/>
            </a:xfrm>
            <a:prstGeom prst="rect">
              <a:avLst/>
            </a:prstGeom>
            <a:gradFill rotWithShape="1">
              <a:gsLst>
                <a:gs pos="0">
                  <a:srgbClr val="990000"/>
                </a:gs>
                <a:gs pos="100000">
                  <a:schemeClr val="accent2"/>
                </a:gs>
              </a:gsLst>
              <a:lin ang="10800000" scaled="1"/>
            </a:gradFill>
            <a:ln>
              <a:noFill/>
            </a:ln>
            <a:extLst/>
          </p:spPr>
          <p:txBody>
            <a:bodyPr wrap="square"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grpSp>
      <p:sp>
        <p:nvSpPr>
          <p:cNvPr id="11" name="MH_Others_3"/>
          <p:cNvSpPr/>
          <p:nvPr>
            <p:custDataLst>
              <p:tags r:id="rId2"/>
            </p:custDataLst>
          </p:nvPr>
        </p:nvSpPr>
        <p:spPr>
          <a:xfrm>
            <a:off x="627661" y="1209657"/>
            <a:ext cx="3373798" cy="18340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MH_Others_4"/>
          <p:cNvSpPr/>
          <p:nvPr>
            <p:custDataLst>
              <p:tags r:id="rId3"/>
            </p:custDataLst>
          </p:nvPr>
        </p:nvSpPr>
        <p:spPr>
          <a:xfrm>
            <a:off x="2383044" y="1448847"/>
            <a:ext cx="1618416" cy="10167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右箭头 12"/>
          <p:cNvSpPr/>
          <p:nvPr/>
        </p:nvSpPr>
        <p:spPr>
          <a:xfrm>
            <a:off x="1076775" y="2701905"/>
            <a:ext cx="339485" cy="367849"/>
          </a:xfrm>
          <a:prstGeom prst="rightArrow">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1136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811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solidFill>
                  <a:srgbClr val="FF0000"/>
                </a:solidFill>
                <a:latin typeface="微软雅黑" panose="020B0503020204020204" pitchFamily="34" charset="-122"/>
                <a:ea typeface="微软雅黑" panose="020B0503020204020204" pitchFamily="34" charset="-122"/>
              </a:rPr>
              <a:t>C++</a:t>
            </a:r>
            <a:r>
              <a:rPr lang="zh-CN" altLang="en-US" sz="3600" dirty="0">
                <a:solidFill>
                  <a:srgbClr val="FF0000"/>
                </a:solidFill>
                <a:latin typeface="微软雅黑" panose="020B0503020204020204" pitchFamily="34" charset="-122"/>
                <a:ea typeface="微软雅黑" panose="020B0503020204020204" pitchFamily="34" charset="-122"/>
              </a:rPr>
              <a:t>程序示例</a:t>
            </a:r>
          </a:p>
        </p:txBody>
      </p:sp>
      <p:sp>
        <p:nvSpPr>
          <p:cNvPr id="3" name="内容占位符 2"/>
          <p:cNvSpPr>
            <a:spLocks noGrp="1"/>
          </p:cNvSpPr>
          <p:nvPr>
            <p:ph idx="1"/>
          </p:nvPr>
        </p:nvSpPr>
        <p:spPr>
          <a:xfrm>
            <a:off x="590400" y="908261"/>
            <a:ext cx="11088000" cy="649325"/>
          </a:xfrm>
        </p:spPr>
        <p:txBody>
          <a:bodyPr/>
          <a:lstStyle/>
          <a:p>
            <a:pPr>
              <a:buFont typeface="Wingdings" panose="05000000000000000000" pitchFamily="2" charset="2"/>
              <a:buChar char="n"/>
            </a:pPr>
            <a:r>
              <a:rPr lang="zh-CN" altLang="en-US" dirty="0"/>
              <a:t>一个简单的</a:t>
            </a:r>
            <a:r>
              <a:rPr lang="en-US" altLang="zh-CN" dirty="0"/>
              <a:t>C++</a:t>
            </a:r>
            <a:r>
              <a:rPr lang="zh-CN" altLang="en-US" dirty="0"/>
              <a:t>程序</a:t>
            </a:r>
            <a:endParaRPr lang="en-US" altLang="zh-CN" dirty="0"/>
          </a:p>
        </p:txBody>
      </p:sp>
      <p:grpSp>
        <p:nvGrpSpPr>
          <p:cNvPr id="27" name="组合 26"/>
          <p:cNvGrpSpPr/>
          <p:nvPr/>
        </p:nvGrpSpPr>
        <p:grpSpPr>
          <a:xfrm>
            <a:off x="1129035" y="2277666"/>
            <a:ext cx="7461542" cy="2463373"/>
            <a:chOff x="1057027" y="1845618"/>
            <a:chExt cx="7461542" cy="2463373"/>
          </a:xfrm>
        </p:grpSpPr>
        <p:sp>
          <p:nvSpPr>
            <p:cNvPr id="4" name="矩形 3"/>
            <p:cNvSpPr/>
            <p:nvPr/>
          </p:nvSpPr>
          <p:spPr>
            <a:xfrm>
              <a:off x="1057027" y="2277666"/>
              <a:ext cx="4176464" cy="2031325"/>
            </a:xfrm>
            <a:prstGeom prst="rect">
              <a:avLst/>
            </a:prstGeom>
            <a:solidFill>
              <a:schemeClr val="bg1">
                <a:lumMod val="95000"/>
              </a:schemeClr>
            </a:solidFill>
          </p:spPr>
          <p:txBody>
            <a:bodyPr wrap="square">
              <a:spAutoFit/>
            </a:bodyPr>
            <a:lstStyle/>
            <a:p>
              <a:r>
                <a:rPr lang="en-US" altLang="zh-CN" dirty="0"/>
                <a:t>#include &lt;iostream&gt;</a:t>
              </a:r>
            </a:p>
            <a:p>
              <a:endParaRPr lang="en-US" altLang="zh-CN" dirty="0"/>
            </a:p>
            <a:p>
              <a:r>
                <a:rPr lang="en-US" altLang="zh-CN" dirty="0"/>
                <a:t>int main(int argc, char **argv)</a:t>
              </a:r>
            </a:p>
            <a:p>
              <a:r>
                <a:rPr lang="en-US" altLang="zh-CN" dirty="0"/>
                <a:t>{</a:t>
              </a:r>
            </a:p>
            <a:p>
              <a:r>
                <a:rPr lang="en-US" altLang="zh-CN" dirty="0"/>
                <a:t>    std::cout &lt;&lt;  "Hello World!" &lt;&lt; std::endl;</a:t>
              </a:r>
              <a:br>
                <a:rPr lang="en-US" altLang="zh-CN" dirty="0"/>
              </a:br>
              <a:r>
                <a:rPr lang="en-US" altLang="zh-CN" dirty="0"/>
                <a:t>    return 0;</a:t>
              </a:r>
            </a:p>
            <a:p>
              <a:r>
                <a:rPr lang="en-US" altLang="zh-CN" dirty="0"/>
                <a:t>}</a:t>
              </a:r>
              <a:endParaRPr lang="zh-CN" altLang="en-US" dirty="0"/>
            </a:p>
          </p:txBody>
        </p:sp>
        <p:sp>
          <p:nvSpPr>
            <p:cNvPr id="5" name="圆角矩形 4"/>
            <p:cNvSpPr/>
            <p:nvPr/>
          </p:nvSpPr>
          <p:spPr bwMode="auto">
            <a:xfrm>
              <a:off x="1057027" y="1845618"/>
              <a:ext cx="4176464" cy="434610"/>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b="1" dirty="0">
                  <a:solidFill>
                    <a:schemeClr val="bg1"/>
                  </a:solidFill>
                  <a:latin typeface="+mn-ea"/>
                  <a:ea typeface="+mn-ea"/>
                  <a:cs typeface="宋体" charset="-122"/>
                </a:rPr>
                <a:t>在显示终端上输出</a:t>
              </a:r>
              <a:r>
                <a:rPr lang="en-US" altLang="zh-CN" b="1" dirty="0">
                  <a:solidFill>
                    <a:schemeClr val="bg1"/>
                  </a:solidFill>
                  <a:cs typeface="Calibri" panose="020F0502020204030204" pitchFamily="34" charset="0"/>
                </a:rPr>
                <a:t>"Hello World! "</a:t>
              </a:r>
              <a:endParaRPr kumimoji="1" lang="zh-CN" altLang="en-US" b="1" i="0" u="none" strike="noStrike" cap="none" normalizeH="0" baseline="0" dirty="0">
                <a:ln>
                  <a:noFill/>
                </a:ln>
                <a:solidFill>
                  <a:schemeClr val="bg1"/>
                </a:solidFill>
                <a:effectLst/>
                <a:ea typeface="+mn-ea"/>
                <a:cs typeface="Calibri" panose="020F0502020204030204" pitchFamily="34" charset="0"/>
              </a:endParaRPr>
            </a:p>
          </p:txBody>
        </p:sp>
        <p:sp>
          <p:nvSpPr>
            <p:cNvPr id="6" name="矩形 5"/>
            <p:cNvSpPr/>
            <p:nvPr/>
          </p:nvSpPr>
          <p:spPr bwMode="auto">
            <a:xfrm>
              <a:off x="1129035" y="2308399"/>
              <a:ext cx="1944216" cy="288032"/>
            </a:xfrm>
            <a:prstGeom prst="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 name="文本框 6"/>
            <p:cNvSpPr txBox="1"/>
            <p:nvPr/>
          </p:nvSpPr>
          <p:spPr>
            <a:xfrm>
              <a:off x="6025579" y="2267749"/>
              <a:ext cx="1338828" cy="369332"/>
            </a:xfrm>
            <a:prstGeom prst="rect">
              <a:avLst/>
            </a:prstGeom>
            <a:noFill/>
          </p:spPr>
          <p:txBody>
            <a:bodyPr wrap="none" rtlCol="0">
              <a:spAutoFit/>
            </a:bodyPr>
            <a:lstStyle/>
            <a:p>
              <a:r>
                <a:rPr lang="zh-CN" altLang="en-US" dirty="0">
                  <a:latin typeface="+mn-ea"/>
                  <a:ea typeface="+mn-ea"/>
                </a:rPr>
                <a:t>引入头文件</a:t>
              </a:r>
            </a:p>
          </p:txBody>
        </p:sp>
        <p:cxnSp>
          <p:nvCxnSpPr>
            <p:cNvPr id="9" name="直接连接符 8"/>
            <p:cNvCxnSpPr>
              <a:stCxn id="6" idx="3"/>
              <a:endCxn id="7" idx="1"/>
            </p:cNvCxnSpPr>
            <p:nvPr/>
          </p:nvCxnSpPr>
          <p:spPr bwMode="auto">
            <a:xfrm>
              <a:off x="3073251" y="2452415"/>
              <a:ext cx="2952328" cy="0"/>
            </a:xfrm>
            <a:prstGeom prst="line">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p:cNvSpPr/>
            <p:nvPr/>
          </p:nvSpPr>
          <p:spPr bwMode="auto">
            <a:xfrm>
              <a:off x="1417067" y="2884463"/>
              <a:ext cx="504056" cy="288032"/>
            </a:xfrm>
            <a:prstGeom prst="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2" name="文本框 11"/>
            <p:cNvSpPr txBox="1"/>
            <p:nvPr/>
          </p:nvSpPr>
          <p:spPr>
            <a:xfrm>
              <a:off x="6025579" y="2843813"/>
              <a:ext cx="2492990" cy="369332"/>
            </a:xfrm>
            <a:prstGeom prst="rect">
              <a:avLst/>
            </a:prstGeom>
            <a:noFill/>
          </p:spPr>
          <p:txBody>
            <a:bodyPr wrap="none" rtlCol="0">
              <a:spAutoFit/>
            </a:bodyPr>
            <a:lstStyle/>
            <a:p>
              <a:r>
                <a:rPr lang="zh-CN" altLang="en-US" dirty="0">
                  <a:latin typeface="+mn-ea"/>
                  <a:ea typeface="+mn-ea"/>
                </a:rPr>
                <a:t>主函数，程序执行入口</a:t>
              </a:r>
            </a:p>
          </p:txBody>
        </p:sp>
        <p:cxnSp>
          <p:nvCxnSpPr>
            <p:cNvPr id="17" name="肘形连接符 16"/>
            <p:cNvCxnSpPr>
              <a:stCxn id="11" idx="0"/>
              <a:endCxn id="12" idx="1"/>
            </p:cNvCxnSpPr>
            <p:nvPr/>
          </p:nvCxnSpPr>
          <p:spPr bwMode="auto">
            <a:xfrm rot="16200000" flipH="1">
              <a:off x="3775329" y="778229"/>
              <a:ext cx="144016" cy="4356484"/>
            </a:xfrm>
            <a:prstGeom prst="bentConnector4">
              <a:avLst>
                <a:gd name="adj1" fmla="val -65163"/>
                <a:gd name="adj2" fmla="val 86476"/>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19"/>
            <p:cNvSpPr/>
            <p:nvPr/>
          </p:nvSpPr>
          <p:spPr bwMode="auto">
            <a:xfrm>
              <a:off x="1160165" y="3275860"/>
              <a:ext cx="4001317" cy="914400"/>
            </a:xfrm>
            <a:prstGeom prst="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21" name="文本框 20"/>
            <p:cNvSpPr txBox="1"/>
            <p:nvPr/>
          </p:nvSpPr>
          <p:spPr>
            <a:xfrm>
              <a:off x="6025579" y="3548394"/>
              <a:ext cx="877163" cy="369332"/>
            </a:xfrm>
            <a:prstGeom prst="rect">
              <a:avLst/>
            </a:prstGeom>
            <a:noFill/>
          </p:spPr>
          <p:txBody>
            <a:bodyPr wrap="none" rtlCol="0">
              <a:spAutoFit/>
            </a:bodyPr>
            <a:lstStyle/>
            <a:p>
              <a:r>
                <a:rPr lang="zh-CN" altLang="en-US" dirty="0">
                  <a:latin typeface="+mn-ea"/>
                  <a:ea typeface="+mn-ea"/>
                </a:rPr>
                <a:t>函数体</a:t>
              </a:r>
            </a:p>
          </p:txBody>
        </p:sp>
        <p:cxnSp>
          <p:nvCxnSpPr>
            <p:cNvPr id="23" name="直接连接符 22"/>
            <p:cNvCxnSpPr>
              <a:stCxn id="20" idx="3"/>
              <a:endCxn id="21" idx="1"/>
            </p:cNvCxnSpPr>
            <p:nvPr/>
          </p:nvCxnSpPr>
          <p:spPr bwMode="auto">
            <a:xfrm>
              <a:off x="5161482" y="3733060"/>
              <a:ext cx="864097" cy="0"/>
            </a:xfrm>
            <a:prstGeom prst="line">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8" name="文本框 27"/>
          <p:cNvSpPr txBox="1"/>
          <p:nvPr/>
        </p:nvSpPr>
        <p:spPr>
          <a:xfrm>
            <a:off x="1039415" y="1600534"/>
            <a:ext cx="11133176" cy="400110"/>
          </a:xfrm>
          <a:prstGeom prst="rect">
            <a:avLst/>
          </a:prstGeom>
          <a:noFill/>
        </p:spPr>
        <p:txBody>
          <a:bodyPr wrap="none" rtlCol="0">
            <a:spAutoFit/>
          </a:bodyPr>
          <a:lstStyle/>
          <a:p>
            <a:r>
              <a:rPr lang="zh-CN" altLang="en-US" sz="2000" dirty="0">
                <a:latin typeface="+mn-ea"/>
                <a:ea typeface="+mn-ea"/>
              </a:rPr>
              <a:t>每个</a:t>
            </a:r>
            <a:r>
              <a:rPr lang="en-US" altLang="zh-CN" sz="2000" dirty="0">
                <a:latin typeface="+mn-ea"/>
                <a:ea typeface="+mn-ea"/>
              </a:rPr>
              <a:t>C++</a:t>
            </a:r>
            <a:r>
              <a:rPr lang="zh-CN" altLang="en-US" sz="2000" dirty="0">
                <a:latin typeface="+mn-ea"/>
                <a:ea typeface="+mn-ea"/>
              </a:rPr>
              <a:t>程序包含一个或多个函数，但必须有一个命名为</a:t>
            </a:r>
            <a:r>
              <a:rPr lang="en-US" altLang="zh-CN" sz="2000" dirty="0">
                <a:solidFill>
                  <a:srgbClr val="00B0F0"/>
                </a:solidFill>
                <a:latin typeface="+mn-ea"/>
                <a:ea typeface="+mn-ea"/>
              </a:rPr>
              <a:t>main</a:t>
            </a:r>
            <a:r>
              <a:rPr lang="zh-CN" altLang="en-US" sz="2000" dirty="0">
                <a:latin typeface="+mn-ea"/>
                <a:ea typeface="+mn-ea"/>
              </a:rPr>
              <a:t>的函数，其为</a:t>
            </a:r>
            <a:r>
              <a:rPr lang="en-US" altLang="zh-CN" sz="2000" dirty="0">
                <a:latin typeface="+mn-ea"/>
                <a:ea typeface="+mn-ea"/>
              </a:rPr>
              <a:t>C++</a:t>
            </a:r>
            <a:r>
              <a:rPr lang="zh-CN" altLang="en-US" sz="2000" dirty="0">
                <a:latin typeface="+mn-ea"/>
                <a:ea typeface="+mn-ea"/>
              </a:rPr>
              <a:t>程序的执行入口</a:t>
            </a:r>
          </a:p>
        </p:txBody>
      </p:sp>
    </p:spTree>
    <p:extLst>
      <p:ext uri="{BB962C8B-B14F-4D97-AF65-F5344CB8AC3E}">
        <p14:creationId xmlns:p14="http://schemas.microsoft.com/office/powerpoint/2010/main" val="315870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solidFill>
                  <a:srgbClr val="FF0000"/>
                </a:solidFill>
                <a:latin typeface="微软雅黑" panose="020B0503020204020204" pitchFamily="34" charset="-122"/>
                <a:ea typeface="微软雅黑" panose="020B0503020204020204" pitchFamily="34" charset="-122"/>
              </a:rPr>
              <a:t>C++</a:t>
            </a:r>
            <a:r>
              <a:rPr lang="zh-CN" altLang="en-US" sz="3600" dirty="0">
                <a:solidFill>
                  <a:srgbClr val="FF0000"/>
                </a:solidFill>
                <a:latin typeface="微软雅黑" panose="020B0503020204020204" pitchFamily="34" charset="-122"/>
                <a:ea typeface="微软雅黑" panose="020B0503020204020204" pitchFamily="34" charset="-122"/>
              </a:rPr>
              <a:t>程序示例</a:t>
            </a:r>
          </a:p>
        </p:txBody>
      </p:sp>
      <p:sp>
        <p:nvSpPr>
          <p:cNvPr id="3" name="内容占位符 2"/>
          <p:cNvSpPr>
            <a:spLocks noGrp="1"/>
          </p:cNvSpPr>
          <p:nvPr>
            <p:ph idx="1"/>
          </p:nvPr>
        </p:nvSpPr>
        <p:spPr>
          <a:xfrm>
            <a:off x="590400" y="908261"/>
            <a:ext cx="11088000" cy="721333"/>
          </a:xfrm>
        </p:spPr>
        <p:txBody>
          <a:bodyPr/>
          <a:lstStyle/>
          <a:p>
            <a:pPr>
              <a:buFont typeface="Wingdings" panose="05000000000000000000" pitchFamily="2" charset="2"/>
              <a:buChar char="n"/>
            </a:pPr>
            <a:r>
              <a:rPr lang="zh-CN" altLang="en-US" dirty="0"/>
              <a:t>编译与执行程序</a:t>
            </a:r>
            <a:endParaRPr lang="en-US" altLang="zh-CN" dirty="0"/>
          </a:p>
        </p:txBody>
      </p:sp>
      <p:sp>
        <p:nvSpPr>
          <p:cNvPr id="4" name="折角形 3"/>
          <p:cNvSpPr/>
          <p:nvPr/>
        </p:nvSpPr>
        <p:spPr bwMode="auto">
          <a:xfrm>
            <a:off x="1057027" y="3411211"/>
            <a:ext cx="1440160" cy="1224136"/>
          </a:xfrm>
          <a:prstGeom prst="foldedCorner">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
                <a:srgbClr val="CC9900"/>
              </a:buClr>
              <a:buSzTx/>
              <a:tabLst/>
            </a:pPr>
            <a:r>
              <a:rPr kumimoji="0" lang="zh-CN" altLang="en-US" sz="1800" b="0" i="0" u="none" strike="noStrike" cap="none" normalizeH="0" baseline="0" dirty="0">
                <a:ln>
                  <a:noFill/>
                </a:ln>
                <a:solidFill>
                  <a:schemeClr val="tx1"/>
                </a:solidFill>
                <a:effectLst/>
                <a:latin typeface="+mn-ea"/>
              </a:rPr>
              <a:t>源代码</a:t>
            </a:r>
            <a:endParaRPr kumimoji="0" lang="en-US" altLang="zh-CN" sz="1800" b="0" i="0" u="none" strike="noStrike" cap="none" normalizeH="0" baseline="0" dirty="0">
              <a:ln>
                <a:noFill/>
              </a:ln>
              <a:solidFill>
                <a:schemeClr val="tx1"/>
              </a:solidFill>
              <a:effectLst/>
              <a:latin typeface="+mn-ea"/>
            </a:endParaRPr>
          </a:p>
          <a:p>
            <a:pPr marL="0" marR="0" indent="0" algn="ctr" defTabSz="914400" rtl="0" eaLnBrk="1" fontAlgn="base" latinLnBrk="0" hangingPunct="1">
              <a:lnSpc>
                <a:spcPct val="150000"/>
              </a:lnSpc>
              <a:spcBef>
                <a:spcPct val="0"/>
              </a:spcBef>
              <a:spcAft>
                <a:spcPct val="0"/>
              </a:spcAft>
              <a:buClr>
                <a:srgbClr val="CC9900"/>
              </a:buClr>
              <a:buSzTx/>
              <a:tabLst/>
            </a:pPr>
            <a:r>
              <a:rPr lang="en-US" altLang="zh-CN" dirty="0">
                <a:solidFill>
                  <a:schemeClr val="tx1"/>
                </a:solidFill>
                <a:latin typeface="+mn-ea"/>
              </a:rPr>
              <a:t>*.cpp</a:t>
            </a:r>
            <a:r>
              <a:rPr lang="zh-CN" altLang="en-US" dirty="0">
                <a:solidFill>
                  <a:schemeClr val="tx1"/>
                </a:solidFill>
                <a:latin typeface="+mn-ea"/>
              </a:rPr>
              <a:t>文件</a:t>
            </a:r>
            <a:endParaRPr kumimoji="0" lang="zh-CN" altLang="en-US" sz="1800" b="0" i="0" u="none" strike="noStrike" cap="none" normalizeH="0" baseline="0" dirty="0">
              <a:ln>
                <a:noFill/>
              </a:ln>
              <a:solidFill>
                <a:schemeClr val="tx1"/>
              </a:solidFill>
              <a:effectLst/>
              <a:latin typeface="+mn-ea"/>
            </a:endParaRPr>
          </a:p>
        </p:txBody>
      </p:sp>
      <p:sp>
        <p:nvSpPr>
          <p:cNvPr id="5" name="右箭头 4"/>
          <p:cNvSpPr/>
          <p:nvPr/>
        </p:nvSpPr>
        <p:spPr bwMode="auto">
          <a:xfrm>
            <a:off x="2875521" y="3771932"/>
            <a:ext cx="753343" cy="593203"/>
          </a:xfrm>
          <a:prstGeom prst="rightArrow">
            <a:avLst/>
          </a:pr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 name="折角形 6"/>
          <p:cNvSpPr/>
          <p:nvPr/>
        </p:nvSpPr>
        <p:spPr bwMode="auto">
          <a:xfrm>
            <a:off x="4007199" y="3411211"/>
            <a:ext cx="1440160" cy="1224136"/>
          </a:xfrm>
          <a:prstGeom prst="foldedCorner">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
                <a:srgbClr val="CC9900"/>
              </a:buClr>
              <a:buSzTx/>
              <a:tabLst/>
            </a:pPr>
            <a:r>
              <a:rPr kumimoji="0" lang="zh-CN" altLang="en-US" sz="1800" b="0" i="0" u="none" strike="noStrike" cap="none" normalizeH="0" baseline="0" dirty="0">
                <a:ln>
                  <a:noFill/>
                </a:ln>
                <a:solidFill>
                  <a:schemeClr val="tx1"/>
                </a:solidFill>
                <a:effectLst/>
                <a:latin typeface="+mn-ea"/>
              </a:rPr>
              <a:t>目标文件</a:t>
            </a:r>
            <a:endParaRPr kumimoji="0" lang="en-US" altLang="zh-CN" sz="1800" b="0" i="0" u="none" strike="noStrike" cap="none" normalizeH="0" baseline="0" dirty="0">
              <a:ln>
                <a:noFill/>
              </a:ln>
              <a:solidFill>
                <a:schemeClr val="tx1"/>
              </a:solidFill>
              <a:effectLst/>
              <a:latin typeface="+mn-ea"/>
            </a:endParaRPr>
          </a:p>
          <a:p>
            <a:pPr marL="0" marR="0" indent="0" algn="ctr" defTabSz="914400" rtl="0" eaLnBrk="1" fontAlgn="base" latinLnBrk="0" hangingPunct="1">
              <a:lnSpc>
                <a:spcPct val="150000"/>
              </a:lnSpc>
              <a:spcBef>
                <a:spcPct val="0"/>
              </a:spcBef>
              <a:spcAft>
                <a:spcPct val="0"/>
              </a:spcAft>
              <a:buClr>
                <a:srgbClr val="CC9900"/>
              </a:buClr>
              <a:buSzTx/>
              <a:tabLst/>
            </a:pPr>
            <a:r>
              <a:rPr lang="en-US" altLang="zh-CN" dirty="0">
                <a:solidFill>
                  <a:schemeClr val="tx1"/>
                </a:solidFill>
                <a:latin typeface="+mn-ea"/>
              </a:rPr>
              <a:t>*.obj</a:t>
            </a:r>
            <a:r>
              <a:rPr lang="zh-CN" altLang="en-US" dirty="0">
                <a:solidFill>
                  <a:schemeClr val="tx1"/>
                </a:solidFill>
                <a:latin typeface="+mn-ea"/>
              </a:rPr>
              <a:t>文件</a:t>
            </a:r>
            <a:endParaRPr kumimoji="0" lang="zh-CN" altLang="en-US" sz="1800" b="0" i="0" u="none" strike="noStrike" cap="none" normalizeH="0" baseline="0" dirty="0">
              <a:ln>
                <a:noFill/>
              </a:ln>
              <a:solidFill>
                <a:schemeClr val="tx1"/>
              </a:solidFill>
              <a:effectLst/>
              <a:latin typeface="+mn-ea"/>
            </a:endParaRPr>
          </a:p>
        </p:txBody>
      </p:sp>
      <p:sp>
        <p:nvSpPr>
          <p:cNvPr id="8" name="右箭头 7"/>
          <p:cNvSpPr/>
          <p:nvPr/>
        </p:nvSpPr>
        <p:spPr bwMode="auto">
          <a:xfrm>
            <a:off x="6235766" y="3754126"/>
            <a:ext cx="1117125" cy="593203"/>
          </a:xfrm>
          <a:prstGeom prst="rightArrow">
            <a:avLst/>
          </a:pr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折角形 9"/>
          <p:cNvSpPr/>
          <p:nvPr/>
        </p:nvSpPr>
        <p:spPr bwMode="auto">
          <a:xfrm>
            <a:off x="6103874" y="1927098"/>
            <a:ext cx="1440160" cy="1224136"/>
          </a:xfrm>
          <a:prstGeom prst="foldedCorner">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
                <a:srgbClr val="CC9900"/>
              </a:buClr>
              <a:buSzTx/>
              <a:tabLst/>
            </a:pPr>
            <a:r>
              <a:rPr kumimoji="0" lang="zh-CN" altLang="en-US" sz="1800" b="0" i="0" u="none" strike="noStrike" cap="none" normalizeH="0" baseline="0" dirty="0">
                <a:ln>
                  <a:noFill/>
                </a:ln>
                <a:solidFill>
                  <a:schemeClr val="tx1"/>
                </a:solidFill>
                <a:effectLst/>
                <a:latin typeface="+mn-ea"/>
              </a:rPr>
              <a:t>库文件</a:t>
            </a:r>
          </a:p>
        </p:txBody>
      </p:sp>
      <p:sp>
        <p:nvSpPr>
          <p:cNvPr id="11" name="折角形 10"/>
          <p:cNvSpPr/>
          <p:nvPr/>
        </p:nvSpPr>
        <p:spPr bwMode="auto">
          <a:xfrm>
            <a:off x="8257827" y="3422606"/>
            <a:ext cx="1440160" cy="1224136"/>
          </a:xfrm>
          <a:prstGeom prst="foldedCorner">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
                <a:srgbClr val="CC9900"/>
              </a:buClr>
              <a:buSzTx/>
              <a:tabLst/>
            </a:pPr>
            <a:r>
              <a:rPr kumimoji="0" lang="zh-CN" altLang="en-US" sz="1800" b="0" i="0" u="none" strike="noStrike" cap="none" normalizeH="0" baseline="0" dirty="0">
                <a:ln>
                  <a:noFill/>
                </a:ln>
                <a:solidFill>
                  <a:schemeClr val="tx1"/>
                </a:solidFill>
                <a:effectLst/>
                <a:latin typeface="+mn-ea"/>
              </a:rPr>
              <a:t>可执行文件（如</a:t>
            </a:r>
            <a:r>
              <a:rPr kumimoji="0" lang="en-US" altLang="zh-CN" sz="1800" b="0" i="0" u="none" strike="noStrike" cap="none" normalizeH="0" baseline="0" dirty="0">
                <a:ln>
                  <a:noFill/>
                </a:ln>
                <a:solidFill>
                  <a:schemeClr val="tx1"/>
                </a:solidFill>
                <a:effectLst/>
                <a:latin typeface="+mn-ea"/>
              </a:rPr>
              <a:t>*.exe</a:t>
            </a:r>
            <a:r>
              <a:rPr kumimoji="0" lang="zh-CN" altLang="en-US" sz="1800" b="0" i="0" u="none" strike="noStrike" cap="none" normalizeH="0" baseline="0" dirty="0">
                <a:ln>
                  <a:noFill/>
                </a:ln>
                <a:solidFill>
                  <a:schemeClr val="tx1"/>
                </a:solidFill>
                <a:effectLst/>
                <a:latin typeface="+mn-ea"/>
              </a:rPr>
              <a:t>）</a:t>
            </a:r>
          </a:p>
        </p:txBody>
      </p:sp>
      <p:grpSp>
        <p:nvGrpSpPr>
          <p:cNvPr id="14" name="组合 13"/>
          <p:cNvGrpSpPr/>
          <p:nvPr/>
        </p:nvGrpSpPr>
        <p:grpSpPr>
          <a:xfrm>
            <a:off x="2725796" y="4417219"/>
            <a:ext cx="929742" cy="668759"/>
            <a:chOff x="2571505" y="3616563"/>
            <a:chExt cx="929742" cy="668759"/>
          </a:xfrm>
        </p:grpSpPr>
        <p:sp>
          <p:nvSpPr>
            <p:cNvPr id="6" name="文本框 5"/>
            <p:cNvSpPr txBox="1"/>
            <p:nvPr/>
          </p:nvSpPr>
          <p:spPr>
            <a:xfrm>
              <a:off x="2713211" y="3616563"/>
              <a:ext cx="646331" cy="369332"/>
            </a:xfrm>
            <a:prstGeom prst="rect">
              <a:avLst/>
            </a:prstGeom>
            <a:noFill/>
          </p:spPr>
          <p:txBody>
            <a:bodyPr wrap="none" rtlCol="0">
              <a:spAutoFit/>
            </a:bodyPr>
            <a:lstStyle/>
            <a:p>
              <a:r>
                <a:rPr lang="zh-CN" altLang="en-US" dirty="0">
                  <a:latin typeface="+mn-ea"/>
                  <a:ea typeface="+mn-ea"/>
                </a:rPr>
                <a:t>编译</a:t>
              </a:r>
            </a:p>
          </p:txBody>
        </p:sp>
        <p:sp>
          <p:nvSpPr>
            <p:cNvPr id="12" name="文本框 11"/>
            <p:cNvSpPr txBox="1"/>
            <p:nvPr/>
          </p:nvSpPr>
          <p:spPr>
            <a:xfrm>
              <a:off x="2571505" y="3915990"/>
              <a:ext cx="929742" cy="369332"/>
            </a:xfrm>
            <a:prstGeom prst="rect">
              <a:avLst/>
            </a:prstGeom>
            <a:noFill/>
          </p:spPr>
          <p:txBody>
            <a:bodyPr wrap="none" rtlCol="0">
              <a:spAutoFit/>
            </a:bodyPr>
            <a:lstStyle/>
            <a:p>
              <a:r>
                <a:rPr lang="en-US" altLang="zh-CN" dirty="0"/>
                <a:t>compile</a:t>
              </a:r>
              <a:endParaRPr lang="zh-CN" altLang="en-US" dirty="0"/>
            </a:p>
          </p:txBody>
        </p:sp>
      </p:grpSp>
      <p:grpSp>
        <p:nvGrpSpPr>
          <p:cNvPr id="15" name="组合 14"/>
          <p:cNvGrpSpPr/>
          <p:nvPr/>
        </p:nvGrpSpPr>
        <p:grpSpPr>
          <a:xfrm>
            <a:off x="6476725" y="4365135"/>
            <a:ext cx="646331" cy="668759"/>
            <a:chOff x="5811234" y="3801229"/>
            <a:chExt cx="646331" cy="668759"/>
          </a:xfrm>
        </p:grpSpPr>
        <p:sp>
          <p:nvSpPr>
            <p:cNvPr id="9" name="文本框 8"/>
            <p:cNvSpPr txBox="1"/>
            <p:nvPr/>
          </p:nvSpPr>
          <p:spPr>
            <a:xfrm>
              <a:off x="5811234" y="3801229"/>
              <a:ext cx="646331" cy="369332"/>
            </a:xfrm>
            <a:prstGeom prst="rect">
              <a:avLst/>
            </a:prstGeom>
            <a:noFill/>
          </p:spPr>
          <p:txBody>
            <a:bodyPr wrap="none" rtlCol="0">
              <a:spAutoFit/>
            </a:bodyPr>
            <a:lstStyle/>
            <a:p>
              <a:r>
                <a:rPr lang="zh-CN" altLang="en-US" dirty="0">
                  <a:latin typeface="+mn-ea"/>
                  <a:ea typeface="+mn-ea"/>
                </a:rPr>
                <a:t>链接</a:t>
              </a:r>
            </a:p>
          </p:txBody>
        </p:sp>
        <p:sp>
          <p:nvSpPr>
            <p:cNvPr id="13" name="文本框 12"/>
            <p:cNvSpPr txBox="1"/>
            <p:nvPr/>
          </p:nvSpPr>
          <p:spPr>
            <a:xfrm>
              <a:off x="5876155" y="4100656"/>
              <a:ext cx="516488" cy="369332"/>
            </a:xfrm>
            <a:prstGeom prst="rect">
              <a:avLst/>
            </a:prstGeom>
            <a:noFill/>
          </p:spPr>
          <p:txBody>
            <a:bodyPr wrap="none" rtlCol="0">
              <a:spAutoFit/>
            </a:bodyPr>
            <a:lstStyle/>
            <a:p>
              <a:r>
                <a:rPr lang="en-US" altLang="zh-CN" dirty="0"/>
                <a:t>link</a:t>
              </a:r>
              <a:endParaRPr lang="zh-CN" altLang="en-US" dirty="0"/>
            </a:p>
          </p:txBody>
        </p:sp>
      </p:grpSp>
      <p:cxnSp>
        <p:nvCxnSpPr>
          <p:cNvPr id="17" name="直接箭头连接符 16"/>
          <p:cNvCxnSpPr>
            <a:stCxn id="10" idx="2"/>
          </p:cNvCxnSpPr>
          <p:nvPr/>
        </p:nvCxnSpPr>
        <p:spPr bwMode="auto">
          <a:xfrm>
            <a:off x="6823954" y="3151234"/>
            <a:ext cx="0" cy="403993"/>
          </a:xfrm>
          <a:prstGeom prst="straightConnector1">
            <a:avLst/>
          </a:prstGeom>
          <a:noFill/>
          <a:ln w="38100" cap="flat" cmpd="sng" algn="ctr">
            <a:solidFill>
              <a:srgbClr val="00B0F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36542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solidFill>
                  <a:srgbClr val="FF0000"/>
                </a:solidFill>
                <a:latin typeface="微软雅黑" panose="020B0503020204020204" pitchFamily="34" charset="-122"/>
                <a:ea typeface="微软雅黑" panose="020B0503020204020204" pitchFamily="34" charset="-122"/>
              </a:rPr>
              <a:t>C++</a:t>
            </a:r>
            <a:r>
              <a:rPr lang="zh-CN" altLang="en-US" sz="3600" dirty="0">
                <a:solidFill>
                  <a:srgbClr val="FF0000"/>
                </a:solidFill>
                <a:latin typeface="微软雅黑" panose="020B0503020204020204" pitchFamily="34" charset="-122"/>
                <a:ea typeface="微软雅黑" panose="020B0503020204020204" pitchFamily="34" charset="-122"/>
              </a:rPr>
              <a:t>程序示例</a:t>
            </a:r>
          </a:p>
        </p:txBody>
      </p:sp>
      <p:sp>
        <p:nvSpPr>
          <p:cNvPr id="3" name="内容占位符 2"/>
          <p:cNvSpPr>
            <a:spLocks noGrp="1"/>
          </p:cNvSpPr>
          <p:nvPr>
            <p:ph idx="1"/>
          </p:nvPr>
        </p:nvSpPr>
        <p:spPr>
          <a:xfrm>
            <a:off x="590400" y="908261"/>
            <a:ext cx="11088000" cy="721333"/>
          </a:xfrm>
        </p:spPr>
        <p:txBody>
          <a:bodyPr/>
          <a:lstStyle/>
          <a:p>
            <a:pPr>
              <a:buFont typeface="Wingdings" panose="05000000000000000000" pitchFamily="2" charset="2"/>
              <a:buChar char="n"/>
            </a:pPr>
            <a:r>
              <a:rPr lang="zh-CN" altLang="en-US" dirty="0"/>
              <a:t>注释</a:t>
            </a:r>
            <a:endParaRPr lang="en-US" altLang="zh-CN" dirty="0"/>
          </a:p>
        </p:txBody>
      </p:sp>
      <p:sp>
        <p:nvSpPr>
          <p:cNvPr id="16" name="文本框 15"/>
          <p:cNvSpPr txBox="1"/>
          <p:nvPr/>
        </p:nvSpPr>
        <p:spPr>
          <a:xfrm>
            <a:off x="985020" y="1341562"/>
            <a:ext cx="10873206" cy="2585323"/>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zh-CN" altLang="en-US" dirty="0">
                <a:latin typeface="+mn-ea"/>
                <a:ea typeface="+mn-ea"/>
              </a:rPr>
              <a:t>注释是代码编写者对代码实现的说明，帮助代码阅读者更容易的阅读理解代码的真实意图</a:t>
            </a:r>
            <a:endParaRPr lang="en-US" altLang="zh-CN" dirty="0">
              <a:latin typeface="+mn-ea"/>
              <a:ea typeface="+mn-ea"/>
            </a:endParaRPr>
          </a:p>
          <a:p>
            <a:pPr marL="285750" indent="-285750">
              <a:lnSpc>
                <a:spcPct val="150000"/>
              </a:lnSpc>
              <a:buFont typeface="Wingdings" panose="05000000000000000000" pitchFamily="2" charset="2"/>
              <a:buChar char="n"/>
            </a:pPr>
            <a:r>
              <a:rPr lang="zh-CN" altLang="en-US" dirty="0">
                <a:latin typeface="+mn-ea"/>
                <a:ea typeface="+mn-ea"/>
              </a:rPr>
              <a:t>通常用于概括算法、确认变量的用途或阐明难以理解的代码段</a:t>
            </a:r>
            <a:endParaRPr lang="en-US" altLang="zh-CN" dirty="0">
              <a:latin typeface="+mn-ea"/>
              <a:ea typeface="+mn-ea"/>
            </a:endParaRPr>
          </a:p>
          <a:p>
            <a:pPr marL="285750" indent="-285750">
              <a:lnSpc>
                <a:spcPct val="150000"/>
              </a:lnSpc>
              <a:buFont typeface="Wingdings" panose="05000000000000000000" pitchFamily="2" charset="2"/>
              <a:buChar char="n"/>
            </a:pPr>
            <a:r>
              <a:rPr lang="zh-CN" altLang="en-US" dirty="0">
                <a:latin typeface="+mn-ea"/>
                <a:ea typeface="+mn-ea"/>
              </a:rPr>
              <a:t>注释不会增加可执行文件的大小，因为编译器会忽略掉所有注释，而不会对注释进行编译并生成到可执行文件中</a:t>
            </a:r>
            <a:endParaRPr lang="en-US" altLang="zh-CN" dirty="0">
              <a:latin typeface="+mn-ea"/>
              <a:ea typeface="+mn-ea"/>
            </a:endParaRPr>
          </a:p>
          <a:p>
            <a:pPr marL="285750" indent="-285750">
              <a:lnSpc>
                <a:spcPct val="150000"/>
              </a:lnSpc>
              <a:buFont typeface="Wingdings" panose="05000000000000000000" pitchFamily="2" charset="2"/>
              <a:buChar char="n"/>
            </a:pPr>
            <a:r>
              <a:rPr lang="zh-CN" altLang="en-US" dirty="0">
                <a:latin typeface="+mn-ea"/>
                <a:ea typeface="+mn-ea"/>
              </a:rPr>
              <a:t>注释除了对代码实现进行阐述外（</a:t>
            </a:r>
            <a:r>
              <a:rPr lang="en-US" altLang="zh-CN" b="1" dirty="0">
                <a:latin typeface="+mn-ea"/>
                <a:ea typeface="+mn-ea"/>
              </a:rPr>
              <a:t>What</a:t>
            </a:r>
            <a:r>
              <a:rPr lang="zh-CN" altLang="en-US" dirty="0">
                <a:latin typeface="+mn-ea"/>
                <a:ea typeface="+mn-ea"/>
              </a:rPr>
              <a:t>即做了什么），对于难以理解的代码更重要的是要阐述为什么要这样做（</a:t>
            </a:r>
            <a:r>
              <a:rPr lang="en-US" altLang="zh-CN" b="1" dirty="0">
                <a:latin typeface="+mn-ea"/>
                <a:ea typeface="+mn-ea"/>
              </a:rPr>
              <a:t>Why</a:t>
            </a:r>
            <a:r>
              <a:rPr lang="zh-CN" altLang="en-US" dirty="0">
                <a:latin typeface="+mn-ea"/>
                <a:ea typeface="+mn-ea"/>
              </a:rPr>
              <a:t>为什么这样做）</a:t>
            </a:r>
          </a:p>
        </p:txBody>
      </p:sp>
      <p:sp>
        <p:nvSpPr>
          <p:cNvPr id="19" name="文本框 18"/>
          <p:cNvSpPr txBox="1"/>
          <p:nvPr/>
        </p:nvSpPr>
        <p:spPr>
          <a:xfrm>
            <a:off x="1017886" y="3933850"/>
            <a:ext cx="5097870" cy="400110"/>
          </a:xfrm>
          <a:prstGeom prst="rect">
            <a:avLst/>
          </a:prstGeom>
          <a:noFill/>
        </p:spPr>
        <p:txBody>
          <a:bodyPr wrap="none" rtlCol="0">
            <a:spAutoFit/>
          </a:bodyPr>
          <a:lstStyle/>
          <a:p>
            <a:r>
              <a:rPr lang="en-US" altLang="zh-CN" sz="2000" b="1" dirty="0">
                <a:latin typeface="+mn-ea"/>
                <a:ea typeface="+mn-ea"/>
              </a:rPr>
              <a:t>C++</a:t>
            </a:r>
            <a:r>
              <a:rPr lang="zh-CN" altLang="en-US" sz="2000" b="1" dirty="0">
                <a:latin typeface="+mn-ea"/>
                <a:ea typeface="+mn-ea"/>
              </a:rPr>
              <a:t>中注释有单行注释和成对注释两种格式</a:t>
            </a:r>
          </a:p>
        </p:txBody>
      </p:sp>
      <p:sp>
        <p:nvSpPr>
          <p:cNvPr id="20" name="矩形 19"/>
          <p:cNvSpPr/>
          <p:nvPr/>
        </p:nvSpPr>
        <p:spPr>
          <a:xfrm>
            <a:off x="1129035" y="4725938"/>
            <a:ext cx="3744416" cy="1815882"/>
          </a:xfrm>
          <a:prstGeom prst="rect">
            <a:avLst/>
          </a:prstGeom>
          <a:solidFill>
            <a:schemeClr val="bg1">
              <a:lumMod val="95000"/>
            </a:schemeClr>
          </a:solidFill>
        </p:spPr>
        <p:txBody>
          <a:bodyPr wrap="square">
            <a:spAutoFit/>
          </a:bodyPr>
          <a:lstStyle/>
          <a:p>
            <a:r>
              <a:rPr lang="en-US" altLang="zh-CN" sz="1600" dirty="0"/>
              <a:t>#include &lt;iostream&gt;</a:t>
            </a:r>
          </a:p>
          <a:p>
            <a:r>
              <a:rPr lang="en-US" altLang="zh-CN" sz="1600" dirty="0"/>
              <a:t>int main(int argc, char **argv)</a:t>
            </a:r>
          </a:p>
          <a:p>
            <a:r>
              <a:rPr lang="en-US" altLang="zh-CN" sz="1600" dirty="0"/>
              <a:t>{</a:t>
            </a:r>
          </a:p>
          <a:p>
            <a:r>
              <a:rPr lang="en-US" altLang="zh-CN" sz="1600" dirty="0"/>
              <a:t>    </a:t>
            </a:r>
            <a:r>
              <a:rPr lang="en-US" altLang="zh-CN" sz="1600" i="1" dirty="0">
                <a:solidFill>
                  <a:srgbClr val="00B050"/>
                </a:solidFill>
              </a:rPr>
              <a:t>// </a:t>
            </a:r>
            <a:r>
              <a:rPr lang="zh-CN" altLang="en-US" sz="1600" i="1" dirty="0">
                <a:solidFill>
                  <a:srgbClr val="00B050"/>
                </a:solidFill>
              </a:rPr>
              <a:t>输出</a:t>
            </a:r>
            <a:r>
              <a:rPr lang="en-US" altLang="zh-CN" sz="1600" i="1" dirty="0">
                <a:solidFill>
                  <a:srgbClr val="00B050"/>
                </a:solidFill>
              </a:rPr>
              <a:t>Hello World</a:t>
            </a:r>
          </a:p>
          <a:p>
            <a:r>
              <a:rPr lang="en-US" altLang="zh-CN" sz="1600" dirty="0"/>
              <a:t>    std::cout &lt;&lt;  "Hello World!" &lt;&lt; std::endl;</a:t>
            </a:r>
            <a:br>
              <a:rPr lang="en-US" altLang="zh-CN" sz="1600" dirty="0"/>
            </a:br>
            <a:r>
              <a:rPr lang="en-US" altLang="zh-CN" sz="1600" dirty="0"/>
              <a:t>    return 0;</a:t>
            </a:r>
          </a:p>
          <a:p>
            <a:r>
              <a:rPr lang="en-US" altLang="zh-CN" sz="1600" dirty="0"/>
              <a:t>}</a:t>
            </a:r>
            <a:endParaRPr lang="zh-CN" altLang="en-US" sz="1600" dirty="0"/>
          </a:p>
        </p:txBody>
      </p:sp>
      <p:sp>
        <p:nvSpPr>
          <p:cNvPr id="22" name="文本框 21"/>
          <p:cNvSpPr txBox="1"/>
          <p:nvPr/>
        </p:nvSpPr>
        <p:spPr>
          <a:xfrm>
            <a:off x="1031185" y="4360186"/>
            <a:ext cx="1999265" cy="369332"/>
          </a:xfrm>
          <a:prstGeom prst="rect">
            <a:avLst/>
          </a:prstGeom>
          <a:noFill/>
        </p:spPr>
        <p:txBody>
          <a:bodyPr wrap="none" rtlCol="0">
            <a:spAutoFit/>
          </a:bodyPr>
          <a:lstStyle/>
          <a:p>
            <a:r>
              <a:rPr lang="zh-CN" altLang="en-US" dirty="0">
                <a:latin typeface="+mn-ea"/>
                <a:ea typeface="+mn-ea"/>
              </a:rPr>
              <a:t>单行注释以</a:t>
            </a:r>
            <a:r>
              <a:rPr lang="en-US" altLang="zh-CN" dirty="0">
                <a:solidFill>
                  <a:srgbClr val="00B050"/>
                </a:solidFill>
                <a:latin typeface="+mn-ea"/>
                <a:ea typeface="+mn-ea"/>
              </a:rPr>
              <a:t>//</a:t>
            </a:r>
            <a:r>
              <a:rPr lang="zh-CN" altLang="en-US" dirty="0">
                <a:latin typeface="+mn-ea"/>
                <a:ea typeface="+mn-ea"/>
              </a:rPr>
              <a:t>开头</a:t>
            </a:r>
          </a:p>
        </p:txBody>
      </p:sp>
      <p:sp>
        <p:nvSpPr>
          <p:cNvPr id="23" name="矩形 22"/>
          <p:cNvSpPr/>
          <p:nvPr/>
        </p:nvSpPr>
        <p:spPr>
          <a:xfrm>
            <a:off x="5175301" y="4725938"/>
            <a:ext cx="3744416" cy="1815882"/>
          </a:xfrm>
          <a:prstGeom prst="rect">
            <a:avLst/>
          </a:prstGeom>
          <a:solidFill>
            <a:schemeClr val="bg1">
              <a:lumMod val="95000"/>
            </a:schemeClr>
          </a:solidFill>
        </p:spPr>
        <p:txBody>
          <a:bodyPr wrap="square">
            <a:spAutoFit/>
          </a:bodyPr>
          <a:lstStyle/>
          <a:p>
            <a:r>
              <a:rPr lang="en-US" altLang="zh-CN" sz="1600" dirty="0"/>
              <a:t>#include &lt;iostream&gt;</a:t>
            </a:r>
          </a:p>
          <a:p>
            <a:r>
              <a:rPr lang="en-US" altLang="zh-CN" sz="1600" dirty="0"/>
              <a:t>int main(int argc, char **argv)</a:t>
            </a:r>
          </a:p>
          <a:p>
            <a:r>
              <a:rPr lang="en-US" altLang="zh-CN" sz="1600" dirty="0"/>
              <a:t>{</a:t>
            </a:r>
          </a:p>
          <a:p>
            <a:r>
              <a:rPr lang="en-US" altLang="zh-CN" sz="1600" dirty="0"/>
              <a:t>    </a:t>
            </a:r>
            <a:r>
              <a:rPr lang="en-US" altLang="zh-CN" sz="1600" i="1" dirty="0">
                <a:solidFill>
                  <a:srgbClr val="00B050"/>
                </a:solidFill>
              </a:rPr>
              <a:t>/* </a:t>
            </a:r>
            <a:r>
              <a:rPr lang="zh-CN" altLang="en-US" sz="1600" i="1" dirty="0">
                <a:solidFill>
                  <a:srgbClr val="00B050"/>
                </a:solidFill>
              </a:rPr>
              <a:t>输出</a:t>
            </a:r>
            <a:r>
              <a:rPr lang="en-US" altLang="zh-CN" sz="1600" i="1" dirty="0">
                <a:solidFill>
                  <a:srgbClr val="00B050"/>
                </a:solidFill>
              </a:rPr>
              <a:t>Hello World */</a:t>
            </a:r>
          </a:p>
          <a:p>
            <a:r>
              <a:rPr lang="en-US" altLang="zh-CN" sz="1600" dirty="0"/>
              <a:t>    std::cout &lt;&lt;  "Hello World!" &lt;&lt; std::endl;</a:t>
            </a:r>
            <a:br>
              <a:rPr lang="en-US" altLang="zh-CN" sz="1600" dirty="0"/>
            </a:br>
            <a:r>
              <a:rPr lang="en-US" altLang="zh-CN" sz="1600" dirty="0"/>
              <a:t>    return 0;</a:t>
            </a:r>
          </a:p>
          <a:p>
            <a:r>
              <a:rPr lang="en-US" altLang="zh-CN" sz="1600" dirty="0"/>
              <a:t>}</a:t>
            </a:r>
            <a:endParaRPr lang="zh-CN" altLang="en-US" sz="1600" dirty="0"/>
          </a:p>
        </p:txBody>
      </p:sp>
      <p:sp>
        <p:nvSpPr>
          <p:cNvPr id="24" name="文本框 23"/>
          <p:cNvSpPr txBox="1"/>
          <p:nvPr/>
        </p:nvSpPr>
        <p:spPr>
          <a:xfrm>
            <a:off x="5067480" y="4360186"/>
            <a:ext cx="4126451" cy="369332"/>
          </a:xfrm>
          <a:prstGeom prst="rect">
            <a:avLst/>
          </a:prstGeom>
          <a:noFill/>
        </p:spPr>
        <p:txBody>
          <a:bodyPr wrap="none" rtlCol="0">
            <a:spAutoFit/>
          </a:bodyPr>
          <a:lstStyle/>
          <a:p>
            <a:r>
              <a:rPr lang="zh-CN" altLang="en-US" dirty="0">
                <a:latin typeface="+mn-ea"/>
                <a:ea typeface="+mn-ea"/>
              </a:rPr>
              <a:t>成对注释以</a:t>
            </a:r>
            <a:r>
              <a:rPr lang="en-US" altLang="zh-CN" dirty="0">
                <a:solidFill>
                  <a:srgbClr val="00B050"/>
                </a:solidFill>
                <a:latin typeface="+mn-ea"/>
                <a:ea typeface="+mn-ea"/>
              </a:rPr>
              <a:t>/* */</a:t>
            </a:r>
            <a:r>
              <a:rPr lang="zh-CN" altLang="en-US" dirty="0">
                <a:latin typeface="+mn-ea"/>
                <a:ea typeface="+mn-ea"/>
              </a:rPr>
              <a:t>将注释内容包含在其中</a:t>
            </a:r>
          </a:p>
        </p:txBody>
      </p:sp>
      <p:sp>
        <p:nvSpPr>
          <p:cNvPr id="25" name="文本框 24"/>
          <p:cNvSpPr txBox="1"/>
          <p:nvPr/>
        </p:nvSpPr>
        <p:spPr>
          <a:xfrm>
            <a:off x="8949432" y="5202951"/>
            <a:ext cx="3166251" cy="92333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latin typeface="+mn-ea"/>
                <a:ea typeface="+mn-ea"/>
              </a:rPr>
              <a:t>成对注释从</a:t>
            </a:r>
            <a:r>
              <a:rPr lang="en-US" altLang="zh-CN" dirty="0">
                <a:latin typeface="+mn-ea"/>
                <a:ea typeface="+mn-ea"/>
              </a:rPr>
              <a:t>C</a:t>
            </a:r>
            <a:r>
              <a:rPr lang="zh-CN" altLang="en-US" dirty="0">
                <a:latin typeface="+mn-ea"/>
                <a:ea typeface="+mn-ea"/>
              </a:rPr>
              <a:t>语言继承而来</a:t>
            </a:r>
            <a:endParaRPr lang="en-US" altLang="zh-CN" dirty="0">
              <a:latin typeface="+mn-ea"/>
              <a:ea typeface="+mn-ea"/>
            </a:endParaRPr>
          </a:p>
          <a:p>
            <a:pPr marL="285750" indent="-285750">
              <a:lnSpc>
                <a:spcPct val="150000"/>
              </a:lnSpc>
              <a:buFont typeface="Arial" panose="020B0604020202020204" pitchFamily="34" charset="0"/>
              <a:buChar char="•"/>
            </a:pPr>
            <a:r>
              <a:rPr lang="zh-CN" altLang="en-US" dirty="0">
                <a:latin typeface="+mn-ea"/>
                <a:ea typeface="+mn-ea"/>
              </a:rPr>
              <a:t>成对注释不可嵌套使用</a:t>
            </a:r>
          </a:p>
        </p:txBody>
      </p:sp>
    </p:spTree>
    <p:extLst>
      <p:ext uri="{BB962C8B-B14F-4D97-AF65-F5344CB8AC3E}">
        <p14:creationId xmlns:p14="http://schemas.microsoft.com/office/powerpoint/2010/main" val="1541651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1007796" y="1970952"/>
            <a:ext cx="10179584" cy="4195146"/>
          </a:xfrm>
        </p:spPr>
        <p:txBody>
          <a:bodyPr>
            <a:normAutofit lnSpcReduction="10000"/>
          </a:bodyPr>
          <a:lstStyle/>
          <a:p>
            <a:pPr indent="-365760">
              <a:lnSpc>
                <a:spcPct val="150000"/>
              </a:lnSpc>
              <a:buClr>
                <a:srgbClr val="C00000"/>
              </a:buClr>
              <a:buSzPct val="100000"/>
              <a:buFont typeface="Arial" panose="020B0604020202020204" pitchFamily="34" charset="0"/>
              <a:buChar char="•"/>
            </a:pPr>
            <a:r>
              <a:rPr lang="en-US" altLang="zh-CN" sz="2600" dirty="0">
                <a:solidFill>
                  <a:schemeClr val="tx1"/>
                </a:solidFill>
                <a:latin typeface="微软雅黑" panose="020B0503020204020204" pitchFamily="34" charset="-122"/>
                <a:ea typeface="微软雅黑" panose="020B0503020204020204" pitchFamily="34" charset="-122"/>
              </a:rPr>
              <a:t>C++</a:t>
            </a:r>
            <a:r>
              <a:rPr lang="zh-CN" altLang="en-US" sz="2600" dirty="0">
                <a:solidFill>
                  <a:schemeClr val="tx1"/>
                </a:solidFill>
                <a:latin typeface="微软雅黑" panose="020B0503020204020204" pitchFamily="34" charset="-122"/>
                <a:ea typeface="微软雅黑" panose="020B0503020204020204" pitchFamily="34" charset="-122"/>
              </a:rPr>
              <a:t>概述</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en-US" altLang="zh-CN" sz="2600" dirty="0">
                <a:solidFill>
                  <a:schemeClr val="tx1"/>
                </a:solidFill>
                <a:latin typeface="微软雅黑" panose="020B0503020204020204" pitchFamily="34" charset="-122"/>
                <a:ea typeface="微软雅黑" panose="020B0503020204020204" pitchFamily="34" charset="-122"/>
              </a:rPr>
              <a:t>C++</a:t>
            </a:r>
            <a:r>
              <a:rPr lang="zh-CN" altLang="en-US" sz="2600" dirty="0">
                <a:solidFill>
                  <a:schemeClr val="tx1"/>
                </a:solidFill>
                <a:latin typeface="微软雅黑" panose="020B0503020204020204" pitchFamily="34" charset="-122"/>
                <a:ea typeface="微软雅黑" panose="020B0503020204020204" pitchFamily="34" charset="-122"/>
              </a:rPr>
              <a:t>程序示例</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基本类型和变量</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数组与指针</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表达式</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流程控制语句</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函数</a:t>
            </a:r>
            <a:endParaRPr lang="en-US" altLang="zh-CN" sz="2600" dirty="0">
              <a:solidFill>
                <a:schemeClr val="tx1"/>
              </a:solidFill>
              <a:latin typeface="微软雅黑" panose="020B0503020204020204" pitchFamily="34" charset="-122"/>
              <a:ea typeface="微软雅黑" panose="020B0503020204020204" pitchFamily="34" charset="-122"/>
            </a:endParaRPr>
          </a:p>
        </p:txBody>
      </p:sp>
      <p:sp>
        <p:nvSpPr>
          <p:cNvPr id="7" name="MH_Others_2"/>
          <p:cNvSpPr txBox="1">
            <a:spLocks noChangeArrowheads="1"/>
          </p:cNvSpPr>
          <p:nvPr>
            <p:custDataLst>
              <p:tags r:id="rId1"/>
            </p:custDataLst>
          </p:nvPr>
        </p:nvSpPr>
        <p:spPr bwMode="auto">
          <a:xfrm>
            <a:off x="480963" y="585791"/>
            <a:ext cx="3541194" cy="58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801" b="1" dirty="0">
                <a:solidFill>
                  <a:schemeClr val="accent1"/>
                </a:solidFill>
                <a:latin typeface="微软雅黑" panose="020B0503020204020204" pitchFamily="34" charset="-122"/>
                <a:ea typeface="微软雅黑" panose="020B0503020204020204" pitchFamily="34" charset="-122"/>
              </a:rPr>
              <a:t>目录</a:t>
            </a:r>
          </a:p>
        </p:txBody>
      </p:sp>
      <p:grpSp>
        <p:nvGrpSpPr>
          <p:cNvPr id="8" name="Group 7"/>
          <p:cNvGrpSpPr/>
          <p:nvPr/>
        </p:nvGrpSpPr>
        <p:grpSpPr>
          <a:xfrm>
            <a:off x="0" y="2277666"/>
            <a:ext cx="12195175" cy="172310"/>
            <a:chOff x="0" y="2277666"/>
            <a:chExt cx="12195175" cy="172310"/>
          </a:xfrm>
        </p:grpSpPr>
        <p:sp>
          <p:nvSpPr>
            <p:cNvPr id="9" name="圆角矩形 7"/>
            <p:cNvSpPr>
              <a:spLocks noChangeArrowheads="1"/>
            </p:cNvSpPr>
            <p:nvPr/>
          </p:nvSpPr>
          <p:spPr bwMode="auto">
            <a:xfrm>
              <a:off x="0" y="2277666"/>
              <a:ext cx="912363" cy="172310"/>
            </a:xfrm>
            <a:prstGeom prst="rect">
              <a:avLst/>
            </a:prstGeom>
            <a:gradFill rotWithShape="0">
              <a:gsLst>
                <a:gs pos="0">
                  <a:schemeClr val="accent1"/>
                </a:gs>
                <a:gs pos="100000">
                  <a:schemeClr val="accent2"/>
                </a:gs>
              </a:gsLst>
              <a:lin ang="0"/>
            </a:gradFill>
            <a:ln>
              <a:noFill/>
            </a:ln>
            <a:extLst/>
          </p:spPr>
          <p:txBody>
            <a:bodyPr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sp>
          <p:nvSpPr>
            <p:cNvPr id="10" name="圆角矩形 7"/>
            <p:cNvSpPr>
              <a:spLocks noChangeArrowheads="1"/>
            </p:cNvSpPr>
            <p:nvPr/>
          </p:nvSpPr>
          <p:spPr bwMode="auto">
            <a:xfrm>
              <a:off x="8667175" y="2277666"/>
              <a:ext cx="3528000" cy="172310"/>
            </a:xfrm>
            <a:prstGeom prst="rect">
              <a:avLst/>
            </a:prstGeom>
            <a:gradFill rotWithShape="1">
              <a:gsLst>
                <a:gs pos="0">
                  <a:srgbClr val="990000"/>
                </a:gs>
                <a:gs pos="100000">
                  <a:schemeClr val="accent2"/>
                </a:gs>
              </a:gsLst>
              <a:lin ang="10800000" scaled="1"/>
            </a:gradFill>
            <a:ln>
              <a:noFill/>
            </a:ln>
            <a:extLst/>
          </p:spPr>
          <p:txBody>
            <a:bodyPr wrap="square"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grpSp>
      <p:sp>
        <p:nvSpPr>
          <p:cNvPr id="11" name="MH_Others_3"/>
          <p:cNvSpPr/>
          <p:nvPr>
            <p:custDataLst>
              <p:tags r:id="rId2"/>
            </p:custDataLst>
          </p:nvPr>
        </p:nvSpPr>
        <p:spPr>
          <a:xfrm>
            <a:off x="627661" y="1209657"/>
            <a:ext cx="3373798" cy="18340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MH_Others_4"/>
          <p:cNvSpPr/>
          <p:nvPr>
            <p:custDataLst>
              <p:tags r:id="rId3"/>
            </p:custDataLst>
          </p:nvPr>
        </p:nvSpPr>
        <p:spPr>
          <a:xfrm>
            <a:off x="2383044" y="1448847"/>
            <a:ext cx="1618416" cy="10167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右箭头 12"/>
          <p:cNvSpPr/>
          <p:nvPr/>
        </p:nvSpPr>
        <p:spPr>
          <a:xfrm>
            <a:off x="1076775" y="3277969"/>
            <a:ext cx="339485" cy="367849"/>
          </a:xfrm>
          <a:prstGeom prst="rightArrow">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5133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272"/>
</p:tagLst>
</file>

<file path=ppt/tags/tag10.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11.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12.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13.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14.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15.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16.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17.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18.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19.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2.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20.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21.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22.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3.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4.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5.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6.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7.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8.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9.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heme/theme1.xml><?xml version="1.0" encoding="utf-8"?>
<a:theme xmlns:a="http://schemas.openxmlformats.org/drawingml/2006/main" name="3_Building a better connected world">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Huawei-中">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989E5C9A-F0E1-47F0-906A-8613D99E0D56}"/>
    </a:ext>
  </a:extLst>
</a:theme>
</file>

<file path=ppt/theme/theme2.xml><?xml version="1.0" encoding="utf-8"?>
<a:theme xmlns:a="http://schemas.openxmlformats.org/drawingml/2006/main" name="Contents">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Huawei_EN">
      <a:majorFont>
        <a:latin typeface="FrutigerNext LT Bold"/>
        <a:ea typeface="微软雅黑"/>
        <a:cs typeface=""/>
      </a:majorFont>
      <a:minorFont>
        <a:latin typeface="FrutigerNext LT Regular"/>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BD2F447E-BF55-4D3F-ADC9-98065946D707}"/>
    </a:ext>
  </a:extLst>
</a:theme>
</file>

<file path=ppt/theme/theme3.xml><?xml version="1.0" encoding="utf-8"?>
<a:theme xmlns:a="http://schemas.openxmlformats.org/drawingml/2006/main" name="Body">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Huawei_EN">
      <a:majorFont>
        <a:latin typeface="FrutigerNext LT Bold"/>
        <a:ea typeface="微软雅黑"/>
        <a:cs typeface=""/>
      </a:majorFont>
      <a:minorFont>
        <a:latin typeface="FrutigerNext LT Regular"/>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263E36B2-30FB-4C11-8E03-F89D949F676D}"/>
    </a:ext>
  </a:extLst>
</a:theme>
</file>

<file path=ppt/theme/theme4.xml><?xml version="1.0" encoding="utf-8"?>
<a:theme xmlns:a="http://schemas.openxmlformats.org/drawingml/2006/main" name="Thank You">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3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8C249EAC-393A-4F93-BF96-96B87BE3D75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Blank_全量版</Template>
  <TotalTime>8589</TotalTime>
  <Words>4938</Words>
  <Application>Microsoft Office PowerPoint</Application>
  <PresentationFormat>自定义</PresentationFormat>
  <Paragraphs>727</Paragraphs>
  <Slides>50</Slides>
  <Notes>2</Notes>
  <HiddenSlides>0</HiddenSlides>
  <MMClips>0</MMClips>
  <ScaleCrop>false</ScaleCrop>
  <HeadingPairs>
    <vt:vector size="8" baseType="variant">
      <vt:variant>
        <vt:lpstr>已用的字体</vt:lpstr>
      </vt:variant>
      <vt:variant>
        <vt:i4>13</vt:i4>
      </vt:variant>
      <vt:variant>
        <vt:lpstr>主题</vt:lpstr>
      </vt:variant>
      <vt:variant>
        <vt:i4>4</vt:i4>
      </vt:variant>
      <vt:variant>
        <vt:lpstr>嵌入 OLE 服务器</vt:lpstr>
      </vt:variant>
      <vt:variant>
        <vt:i4>1</vt:i4>
      </vt:variant>
      <vt:variant>
        <vt:lpstr>幻灯片标题</vt:lpstr>
      </vt:variant>
      <vt:variant>
        <vt:i4>50</vt:i4>
      </vt:variant>
    </vt:vector>
  </HeadingPairs>
  <TitlesOfParts>
    <vt:vector size="68" baseType="lpstr">
      <vt:lpstr>FrutigerNext LT Light</vt:lpstr>
      <vt:lpstr>FrutigerNext LT Medium</vt:lpstr>
      <vt:lpstr>FrutigerNext LT Regular</vt:lpstr>
      <vt:lpstr>MS PGothic</vt:lpstr>
      <vt:lpstr>黑体</vt:lpstr>
      <vt:lpstr>华文细黑</vt:lpstr>
      <vt:lpstr>宋体</vt:lpstr>
      <vt:lpstr>宋体</vt:lpstr>
      <vt:lpstr>微软雅黑</vt:lpstr>
      <vt:lpstr>微软雅黑</vt:lpstr>
      <vt:lpstr>Arial</vt:lpstr>
      <vt:lpstr>Calibri</vt:lpstr>
      <vt:lpstr>Wingdings</vt:lpstr>
      <vt:lpstr>3_Building a better connected world</vt:lpstr>
      <vt:lpstr>Contents</vt:lpstr>
      <vt:lpstr>Body</vt:lpstr>
      <vt:lpstr>Thank You</vt:lpstr>
      <vt:lpstr>绘图</vt:lpstr>
      <vt:lpstr>C++基础知识</vt:lpstr>
      <vt:lpstr>PowerPoint 演示文稿</vt:lpstr>
      <vt:lpstr>PowerPoint 演示文稿</vt:lpstr>
      <vt:lpstr>PowerPoint 演示文稿</vt:lpstr>
      <vt:lpstr>PowerPoint 演示文稿</vt:lpstr>
      <vt:lpstr>C++程序示例</vt:lpstr>
      <vt:lpstr>C++程序示例</vt:lpstr>
      <vt:lpstr>C++程序示例</vt:lpstr>
      <vt:lpstr>PowerPoint 演示文稿</vt:lpstr>
      <vt:lpstr>基本类型和变量</vt:lpstr>
      <vt:lpstr>基本类型和变量——变量</vt:lpstr>
      <vt:lpstr>基本类型和变量——变量</vt:lpstr>
      <vt:lpstr>基本类型和变量——变量</vt:lpstr>
      <vt:lpstr>基本类型和变量——变量</vt:lpstr>
      <vt:lpstr>基本类型和变量——变量</vt:lpstr>
      <vt:lpstr>基本类型和变量</vt:lpstr>
      <vt:lpstr>基本类型和变量</vt:lpstr>
      <vt:lpstr>基本类型和变量</vt:lpstr>
      <vt:lpstr>PowerPoint 演示文稿</vt:lpstr>
      <vt:lpstr>数组和指针</vt:lpstr>
      <vt:lpstr>数组和指针</vt:lpstr>
      <vt:lpstr>数组和指针</vt:lpstr>
      <vt:lpstr>数组和指针</vt:lpstr>
      <vt:lpstr>PowerPoint 演示文稿</vt:lpstr>
      <vt:lpstr>表达式</vt:lpstr>
      <vt:lpstr>表达式</vt:lpstr>
      <vt:lpstr>表达式</vt:lpstr>
      <vt:lpstr>表达式</vt:lpstr>
      <vt:lpstr>表达式</vt:lpstr>
      <vt:lpstr>PowerPoint 演示文稿</vt:lpstr>
      <vt:lpstr>流程控制语句</vt:lpstr>
      <vt:lpstr>流程控制语句</vt:lpstr>
      <vt:lpstr>流程控制语句</vt:lpstr>
      <vt:lpstr>流程控制语句</vt:lpstr>
      <vt:lpstr>流程控制语句</vt:lpstr>
      <vt:lpstr>流程控制语句</vt:lpstr>
      <vt:lpstr>流程控制语句</vt:lpstr>
      <vt:lpstr>PowerPoint 演示文稿</vt:lpstr>
      <vt:lpstr>函数</vt:lpstr>
      <vt:lpstr>函数——函数调用</vt:lpstr>
      <vt:lpstr>函数——函数调用</vt:lpstr>
      <vt:lpstr>函数——函数调用</vt:lpstr>
      <vt:lpstr>函数——函数调用</vt:lpstr>
      <vt:lpstr>函数——函数调用</vt:lpstr>
      <vt:lpstr>函数——return语句</vt:lpstr>
      <vt:lpstr>函数——return语句</vt:lpstr>
      <vt:lpstr>函数——return语句</vt:lpstr>
      <vt:lpstr>函数——内联函数</vt:lpstr>
      <vt:lpstr>函数——内联函数</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Lichunhua(ChunhuaLi,stfse)</dc:creator>
  <cp:lastModifiedBy>Lichunhua(ChunhuaLi,stfse)</cp:lastModifiedBy>
  <cp:revision>4</cp:revision>
  <dcterms:created xsi:type="dcterms:W3CDTF">2019-09-09T11:04:32Z</dcterms:created>
  <dcterms:modified xsi:type="dcterms:W3CDTF">2024-01-08T08:51:54Z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(3)tRVcHT4t+/AU+t66DyC1uhCDA22Ikbvq5sfkZXrRy+5DeRm/A7D1xsqXqNm+1G6Aq4El7C6E o4YpEhlRHoiEeAQ0FZK6Fz0Z+rxdlAUy8et7QXdO2B9slPtGoNaCNk9HQcYkDt/moE1vMNoH VS5rmEwaOwOqKjIR71+u09iEh7tJfW1NAADCHfBFKEETMm5YV6E3XdBVx9xyKg2hZtRO0ImB IuxrOx3KsbkSiCZV0nak5</vt:lpwstr>
  </property>
  <property fmtid="{D5CDD505-2E9C-101B-9397-08002B2CF9AE}" pid="3" name="_ms_pID_7253431">
    <vt:lpwstr>SVY3PRcAPPEfeB3wqecJ6vma8ANEyXwyzwEqqK5GtUdcz5UsMce eX71j7WH2iGCBqRFwST/AM0cVIJn0XHgTtN9vfku3zHindAq1Tpkb++774573xz2BVVyAZF0 BB6kF8WeblnKboNDlLhyLxmkfzsLepDtGjto9M2oS+4PzC5d+wbTptiGPEeh5eJm1Ah668bg Ot2i8ZdqoNJ/TiHLuIPvkIARg5vFRRTZ25WCLFVztT</vt:lpwstr>
  </property>
  <property fmtid="{D5CDD505-2E9C-101B-9397-08002B2CF9AE}" pid="4" name="_ms_pID_7253432">
    <vt:lpwstr>KgKxY8J0tAQ79wO0lk00vL4x4+JJKW SpPedKxXO9GXUqW+IKn+rEkwjyN6/YGLqcbRt9UINJriXgdvAKk=</vt:lpwstr>
  </property>
  <property fmtid="{D5CDD505-2E9C-101B-9397-08002B2CF9AE}" pid="5" name="_new_ms_pID_72543">
    <vt:lpwstr>(3)5dwlkgKe99GfHNs+dN+50bQ2+mXIpfUI8f6SlQLcPO6sbOtQ35WSFP4grkquwWXvZLt5Wn8i
5PRlgDPwICtdJ4OuYV9EwK2gqhAr6fwPv2SR2rZxE6CWqn+m74DwZ6ahVx+scRkzNph/BCtw
Dceb9o1GmWaAUiXmNDzX+ZB8hhB59fUpEz+VW4vqPZrF31wccJU1gLYJ6ruxcH0HPMDmVZJa
NUrMa6x7JbTz1X91Ta</vt:lpwstr>
  </property>
  <property fmtid="{D5CDD505-2E9C-101B-9397-08002B2CF9AE}" pid="6" name="_new_ms_pID_725431">
    <vt:lpwstr>l8M0mAfL0/sOT6+FeBL6/PdBiKHOPP2KYy8PWg1As0q3xBhhZwUZgm
638H75es9Q9tYhw+GmqeIokg+JFBlUALvsmbcG7vsXb9zmqy1qP8MXSa7CyAeUfD44zoXjaa
iWGE9TY96QSBRhVpuonXTus6OVZs5dT2yQlrtLHrM+k5yxig508KFL010vQgqX9mBzP4/Opg
hQezgZaQnquv8ZhsoLfhyDFJTugv4CPb9Vln</vt:lpwstr>
  </property>
  <property fmtid="{D5CDD505-2E9C-101B-9397-08002B2CF9AE}" pid="7" name="_new_ms_pID_725432">
    <vt:lpwstr>WfQwjzxJafcJP+QJrP+T/v8U9rw8WhP8BYJF
tGD5recu5JNexJ8MM7uDZrhak3V3zptd7k3a3Ow5NTAaCI2BVkyBCD+L6Welk7tvZWh2v3gF
</vt:lpwstr>
  </property>
  <property fmtid="{D5CDD505-2E9C-101B-9397-08002B2CF9AE}" pid="8" name="_2015_ms_pID_725343">
    <vt:lpwstr>(3)E9FG7wfobTg+Xdvy8AfFXWkPX0rVre13CDuPnzo5oe9VG0hcFmVhq0h5SsgrUMBesFaK85zz
rCHF0v6ks/QfAHd0fOpYuiJujU6hnrDZOIuulAOCnUUjQFGlUJjoqE6/y/ymd5JDJrtMcral
vteRIi9MZAIdBz9yuW3k5fjNExLvNAm6CeK07mkUP8KTDUWFv8sNC6ewXaQx2FktVw+/koiL
J9k84ZWStXjR+Nv+9/</vt:lpwstr>
  </property>
  <property fmtid="{D5CDD505-2E9C-101B-9397-08002B2CF9AE}" pid="9" name="_2015_ms_pID_7253431">
    <vt:lpwstr>JEiZ+2XrtkY8VaPAB+zOBG+cPM7FyJcN3kEKjhMKyINtji6555S+Us
LtI1vQb2Tx00JVT4jwXh1SxZKG07AoXm0jkw3TbYz0v1rZ/4YYBRCPRngicdPn5wne8a7vuZ
tk9he6y4DyvRiX0DWl5M/3TqvoZ5iilebV9F1Gd7318YNHQFbNc+NHoMZjKvrCUQnNltCXP2
x7GnDj8u4Z7oLtmYe5HW9uI/Lgp2E8O3iIJ7</vt:lpwstr>
  </property>
  <property fmtid="{D5CDD505-2E9C-101B-9397-08002B2CF9AE}" pid="10" name="_2015_ms_pID_7253432">
    <vt:lpwstr>rg==</vt:lpwstr>
  </property>
  <property fmtid="{D5CDD505-2E9C-101B-9397-08002B2CF9AE}" pid="11" name="_readonly">
    <vt:lpwstr/>
  </property>
  <property fmtid="{D5CDD505-2E9C-101B-9397-08002B2CF9AE}" pid="12" name="_change">
    <vt:lpwstr/>
  </property>
  <property fmtid="{D5CDD505-2E9C-101B-9397-08002B2CF9AE}" pid="13" name="_full-control">
    <vt:lpwstr/>
  </property>
  <property fmtid="{D5CDD505-2E9C-101B-9397-08002B2CF9AE}" pid="14" name="sflag">
    <vt:lpwstr>1576024371</vt:lpwstr>
  </property>
</Properties>
</file>